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Lst>
  <p:notesMasterIdLst>
    <p:notesMasterId r:id="rId50"/>
  </p:notesMasterIdLst>
  <p:handoutMasterIdLst>
    <p:handoutMasterId r:id="rId51"/>
  </p:handoutMasterIdLst>
  <p:sldIdLst>
    <p:sldId id="256" r:id="rId5"/>
    <p:sldId id="264" r:id="rId6"/>
    <p:sldId id="266" r:id="rId7"/>
    <p:sldId id="265" r:id="rId8"/>
    <p:sldId id="334" r:id="rId9"/>
    <p:sldId id="301" r:id="rId10"/>
    <p:sldId id="297" r:id="rId11"/>
    <p:sldId id="322" r:id="rId12"/>
    <p:sldId id="333" r:id="rId13"/>
    <p:sldId id="268" r:id="rId14"/>
    <p:sldId id="269" r:id="rId15"/>
    <p:sldId id="313" r:id="rId16"/>
    <p:sldId id="302" r:id="rId17"/>
    <p:sldId id="314" r:id="rId18"/>
    <p:sldId id="303" r:id="rId19"/>
    <p:sldId id="315" r:id="rId20"/>
    <p:sldId id="304" r:id="rId21"/>
    <p:sldId id="316" r:id="rId22"/>
    <p:sldId id="305" r:id="rId23"/>
    <p:sldId id="317" r:id="rId24"/>
    <p:sldId id="298" r:id="rId25"/>
    <p:sldId id="323" r:id="rId26"/>
    <p:sldId id="306" r:id="rId27"/>
    <p:sldId id="325" r:id="rId28"/>
    <p:sldId id="307" r:id="rId29"/>
    <p:sldId id="326" r:id="rId30"/>
    <p:sldId id="308" r:id="rId31"/>
    <p:sldId id="327" r:id="rId32"/>
    <p:sldId id="309" r:id="rId33"/>
    <p:sldId id="328" r:id="rId34"/>
    <p:sldId id="274" r:id="rId35"/>
    <p:sldId id="267" r:id="rId36"/>
    <p:sldId id="310" r:id="rId37"/>
    <p:sldId id="319" r:id="rId38"/>
    <p:sldId id="318" r:id="rId39"/>
    <p:sldId id="332" r:id="rId40"/>
    <p:sldId id="331" r:id="rId41"/>
    <p:sldId id="329" r:id="rId42"/>
    <p:sldId id="330" r:id="rId43"/>
    <p:sldId id="299" r:id="rId44"/>
    <p:sldId id="324" r:id="rId45"/>
    <p:sldId id="293" r:id="rId46"/>
    <p:sldId id="312" r:id="rId47"/>
    <p:sldId id="321" r:id="rId48"/>
    <p:sldId id="320" r:id="rId49"/>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rete, Rafael" initials="AR" lastIdx="3" clrIdx="0">
    <p:extLst>
      <p:ext uri="{19B8F6BF-5375-455C-9EA6-DF929625EA0E}">
        <p15:presenceInfo xmlns:p15="http://schemas.microsoft.com/office/powerpoint/2012/main" userId="Aldrete, Rafael" providerId="None"/>
      </p:ext>
    </p:extLst>
  </p:cmAuthor>
  <p:cmAuthor id="2" name="Okan Gurbuz" initials="OG" lastIdx="2" clrIdx="1">
    <p:extLst>
      <p:ext uri="{19B8F6BF-5375-455C-9EA6-DF929625EA0E}">
        <p15:presenceInfo xmlns:p15="http://schemas.microsoft.com/office/powerpoint/2012/main" userId="S::O-Gurbuz@tti.tamu.edu::5b14b9cd-dbc2-4b46-a716-ec530cd437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7EC234"/>
    <a:srgbClr val="6B9EE3"/>
    <a:srgbClr val="8BCD43"/>
    <a:srgbClr val="82C836"/>
    <a:srgbClr val="96BAEA"/>
    <a:srgbClr val="00E266"/>
    <a:srgbClr val="77A6E5"/>
    <a:srgbClr val="6198E1"/>
    <a:srgbClr val="8FB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85578" autoAdjust="0"/>
  </p:normalViewPr>
  <p:slideViewPr>
    <p:cSldViewPr snapToGrid="0">
      <p:cViewPr varScale="1">
        <p:scale>
          <a:sx n="145" d="100"/>
          <a:sy n="145" d="100"/>
        </p:scale>
        <p:origin x="888" y="176"/>
      </p:cViewPr>
      <p:guideLst>
        <p:guide orient="horz" pos="996"/>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Fi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tti-my.sharepoint.com/personal/r-aldrete_tti_tamu_edu/Documents/CIITR/CIITR%20FY22/SB_1907_Co_Location/Research/Volumes-crossing%20tim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tti-my.sharepoint.com/personal/r-aldrete_tti_tamu_edu/Documents/Domestic%20Projects/El%20Paso%20MPO%20IAC/EPMPO_FY_2022/EPMPO%20Cost_of_Delay/Research/Analysis/All-year%20analysis-GEP-FYZMP13-LW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tti-my.sharepoint.com/personal/o-gurbuz_tti_tamu_edu/Documents/All-year%20analysi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tti-my.sharepoint.com/personal/o-gurbuz_tti_tamu_edu/Documents/All-year%20analysis.xlsx" TargetMode="External"/><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oleObject" Target="https://tti-my.sharepoint.com/personal/r-aldrete_tti_tamu_edu/Documents/CIITR/CIITR%20FY22/SB_1907_Co_Location/Research/Volumes-crossing%20tim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gurbuz\Texas%20A&amp;M%20Transportation%20Institute\Aldrete,%20Rafael%20-%20EPMPO%20Cost_of_Delay\Research\Analysis\All-year%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Data!$C$365</c:f>
              <c:strCache>
                <c:ptCount val="1"/>
                <c:pt idx="0">
                  <c:v>El Paso (with ST)</c:v>
                </c:pt>
              </c:strCache>
            </c:strRef>
          </c:tx>
          <c:spPr>
            <a:solidFill>
              <a:srgbClr val="6B9EE3"/>
            </a:solidFill>
            <a:ln>
              <a:noFill/>
            </a:ln>
            <a:effectLst/>
          </c:spPr>
          <c:invertIfNegative val="0"/>
          <c:cat>
            <c:numRef>
              <c:f>Data!$B$366:$B$375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Data!$C$366:$C$375</c:f>
              <c:numCache>
                <c:formatCode>_(* #,##0_);_(* \(#,##0\);_(* "-"??_);_(@_)</c:formatCode>
                <c:ptCount val="10"/>
                <c:pt idx="0">
                  <c:v>819858</c:v>
                </c:pt>
                <c:pt idx="1">
                  <c:v>846722</c:v>
                </c:pt>
                <c:pt idx="2">
                  <c:v>850017</c:v>
                </c:pt>
                <c:pt idx="3">
                  <c:v>877757</c:v>
                </c:pt>
                <c:pt idx="4">
                  <c:v>894286</c:v>
                </c:pt>
                <c:pt idx="5">
                  <c:v>925923</c:v>
                </c:pt>
                <c:pt idx="6">
                  <c:v>926368</c:v>
                </c:pt>
                <c:pt idx="7">
                  <c:v>897668</c:v>
                </c:pt>
                <c:pt idx="8">
                  <c:v>1003080</c:v>
                </c:pt>
                <c:pt idx="9">
                  <c:v>961429</c:v>
                </c:pt>
              </c:numCache>
            </c:numRef>
          </c:val>
          <c:extLst>
            <c:ext xmlns:c16="http://schemas.microsoft.com/office/drawing/2014/chart" uri="{C3380CC4-5D6E-409C-BE32-E72D297353CC}">
              <c16:uniqueId val="{00000000-DAFB-430E-A61C-D4629F1CA5BD}"/>
            </c:ext>
          </c:extLst>
        </c:ser>
        <c:ser>
          <c:idx val="1"/>
          <c:order val="1"/>
          <c:tx>
            <c:strRef>
              <c:f>Data!$D$365</c:f>
              <c:strCache>
                <c:ptCount val="1"/>
                <c:pt idx="0">
                  <c:v>Brownsville</c:v>
                </c:pt>
              </c:strCache>
            </c:strRef>
          </c:tx>
          <c:spPr>
            <a:solidFill>
              <a:srgbClr val="FF9900"/>
            </a:solidFill>
            <a:ln>
              <a:noFill/>
            </a:ln>
            <a:effectLst/>
          </c:spPr>
          <c:invertIfNegative val="0"/>
          <c:cat>
            <c:numRef>
              <c:f>Data!$B$366:$B$375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Data!$D$366:$D$375</c:f>
              <c:numCache>
                <c:formatCode>_(* #,##0_);_(* \(#,##0\);_(* "-"??_);_(@_)</c:formatCode>
                <c:ptCount val="10"/>
                <c:pt idx="0">
                  <c:v>208148</c:v>
                </c:pt>
                <c:pt idx="1">
                  <c:v>209989</c:v>
                </c:pt>
                <c:pt idx="2">
                  <c:v>205159</c:v>
                </c:pt>
                <c:pt idx="3">
                  <c:v>217331</c:v>
                </c:pt>
                <c:pt idx="4">
                  <c:v>228188</c:v>
                </c:pt>
                <c:pt idx="5">
                  <c:v>255169</c:v>
                </c:pt>
                <c:pt idx="6">
                  <c:v>287538</c:v>
                </c:pt>
                <c:pt idx="7">
                  <c:v>280172</c:v>
                </c:pt>
                <c:pt idx="8">
                  <c:v>348579</c:v>
                </c:pt>
                <c:pt idx="9">
                  <c:v>337700</c:v>
                </c:pt>
              </c:numCache>
            </c:numRef>
          </c:val>
          <c:extLst>
            <c:ext xmlns:c16="http://schemas.microsoft.com/office/drawing/2014/chart" uri="{C3380CC4-5D6E-409C-BE32-E72D297353CC}">
              <c16:uniqueId val="{00000001-DAFB-430E-A61C-D4629F1CA5BD}"/>
            </c:ext>
          </c:extLst>
        </c:ser>
        <c:ser>
          <c:idx val="2"/>
          <c:order val="2"/>
          <c:tx>
            <c:strRef>
              <c:f>Data!$E$365</c:f>
              <c:strCache>
                <c:ptCount val="1"/>
                <c:pt idx="0">
                  <c:v>Laredo</c:v>
                </c:pt>
              </c:strCache>
            </c:strRef>
          </c:tx>
          <c:spPr>
            <a:solidFill>
              <a:srgbClr val="00B050"/>
            </a:solidFill>
            <a:ln>
              <a:noFill/>
            </a:ln>
            <a:effectLst/>
          </c:spPr>
          <c:invertIfNegative val="0"/>
          <c:cat>
            <c:numRef>
              <c:f>Data!$B$366:$B$375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Data!$E$366:$E$375</c:f>
              <c:numCache>
                <c:formatCode>_(* #,##0_);_(* \(#,##0\);_(* "-"??_);_(@_)</c:formatCode>
                <c:ptCount val="10"/>
                <c:pt idx="0">
                  <c:v>1846282</c:v>
                </c:pt>
                <c:pt idx="1">
                  <c:v>1947846</c:v>
                </c:pt>
                <c:pt idx="2">
                  <c:v>2015773</c:v>
                </c:pt>
                <c:pt idx="3">
                  <c:v>2083964</c:v>
                </c:pt>
                <c:pt idx="4">
                  <c:v>2182984</c:v>
                </c:pt>
                <c:pt idx="5">
                  <c:v>2313967</c:v>
                </c:pt>
                <c:pt idx="6">
                  <c:v>2364681</c:v>
                </c:pt>
                <c:pt idx="7">
                  <c:v>2319901</c:v>
                </c:pt>
                <c:pt idx="8">
                  <c:v>2568471</c:v>
                </c:pt>
                <c:pt idx="9">
                  <c:v>2799601</c:v>
                </c:pt>
              </c:numCache>
            </c:numRef>
          </c:val>
          <c:extLst>
            <c:ext xmlns:c16="http://schemas.microsoft.com/office/drawing/2014/chart" uri="{C3380CC4-5D6E-409C-BE32-E72D297353CC}">
              <c16:uniqueId val="{00000002-DAFB-430E-A61C-D4629F1CA5BD}"/>
            </c:ext>
          </c:extLst>
        </c:ser>
        <c:dLbls>
          <c:showLegendKey val="0"/>
          <c:showVal val="0"/>
          <c:showCatName val="0"/>
          <c:showSerName val="0"/>
          <c:showPercent val="0"/>
          <c:showBubbleSize val="0"/>
        </c:dLbls>
        <c:gapWidth val="219"/>
        <c:overlap val="-27"/>
        <c:axId val="115969215"/>
        <c:axId val="115972543"/>
      </c:barChart>
      <c:catAx>
        <c:axId val="11596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5972543"/>
        <c:crosses val="autoZero"/>
        <c:auto val="1"/>
        <c:lblAlgn val="ctr"/>
        <c:lblOffset val="100"/>
        <c:noMultiLvlLbl val="0"/>
      </c:catAx>
      <c:valAx>
        <c:axId val="115972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100"/>
                  <a:t>No. of trucks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59692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Data!$P$1</c:f>
              <c:strCache>
                <c:ptCount val="1"/>
                <c:pt idx="0">
                  <c:v>BOTA</c:v>
                </c:pt>
              </c:strCache>
            </c:strRef>
          </c:tx>
          <c:spPr>
            <a:solidFill>
              <a:srgbClr val="96BAEA"/>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Data!$P$80:$P$91</c:f>
              <c:numCache>
                <c:formatCode>0%</c:formatCode>
                <c:ptCount val="12"/>
                <c:pt idx="0">
                  <c:v>3.5596262661932533E-2</c:v>
                </c:pt>
                <c:pt idx="1">
                  <c:v>2.5617500153112982E-2</c:v>
                </c:pt>
                <c:pt idx="2">
                  <c:v>2.5351581939003217E-2</c:v>
                </c:pt>
                <c:pt idx="3">
                  <c:v>3.3512909265968199E-2</c:v>
                </c:pt>
                <c:pt idx="4">
                  <c:v>3.8620059891204477E-2</c:v>
                </c:pt>
                <c:pt idx="5">
                  <c:v>3.5404119494783094E-2</c:v>
                </c:pt>
                <c:pt idx="6">
                  <c:v>2.7059905720824094E-2</c:v>
                </c:pt>
                <c:pt idx="7">
                  <c:v>2.5185719026957553E-2</c:v>
                </c:pt>
                <c:pt idx="8">
                  <c:v>2.4919370548800578E-2</c:v>
                </c:pt>
                <c:pt idx="9">
                  <c:v>2.3472726566121316E-2</c:v>
                </c:pt>
                <c:pt idx="10">
                  <c:v>2.6582580972816794E-2</c:v>
                </c:pt>
                <c:pt idx="11">
                  <c:v>1.9660975262425332E-2</c:v>
                </c:pt>
              </c:numCache>
            </c:numRef>
          </c:val>
          <c:extLst>
            <c:ext xmlns:c16="http://schemas.microsoft.com/office/drawing/2014/chart" uri="{C3380CC4-5D6E-409C-BE32-E72D297353CC}">
              <c16:uniqueId val="{00000000-59CE-4057-B52F-FE99F92764CE}"/>
            </c:ext>
          </c:extLst>
        </c:ser>
        <c:ser>
          <c:idx val="1"/>
          <c:order val="1"/>
          <c:tx>
            <c:strRef>
              <c:f>Data!$Q$1</c:f>
              <c:strCache>
                <c:ptCount val="1"/>
                <c:pt idx="0">
                  <c:v>Zaragoza</c:v>
                </c:pt>
              </c:strCache>
            </c:strRef>
          </c:tx>
          <c:spPr>
            <a:solidFill>
              <a:schemeClr val="tx1">
                <a:lumMod val="40000"/>
                <a:lumOff val="60000"/>
              </a:schemeClr>
            </a:solidFill>
            <a:ln>
              <a:noFill/>
            </a:ln>
            <a:effectLst/>
          </c:spPr>
          <c:invertIfNegative val="0"/>
          <c:dLbls>
            <c:dLbl>
              <c:idx val="0"/>
              <c:tx>
                <c:rich>
                  <a:bodyPr/>
                  <a:lstStyle/>
                  <a:p>
                    <a:r>
                      <a:rPr lang="en-US"/>
                      <a:t>21%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158-404B-942A-7FBFB0B5EC45}"/>
                </c:ext>
              </c:extLst>
            </c:dLbl>
            <c:dLbl>
              <c:idx val="1"/>
              <c:tx>
                <c:rich>
                  <a:bodyPr/>
                  <a:lstStyle/>
                  <a:p>
                    <a:r>
                      <a:rPr lang="en-US"/>
                      <a:t>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158-404B-942A-7FBFB0B5EC45}"/>
                </c:ext>
              </c:extLst>
            </c:dLbl>
            <c:dLbl>
              <c:idx val="2"/>
              <c:tx>
                <c:rich>
                  <a:bodyPr/>
                  <a:lstStyle/>
                  <a:p>
                    <a:r>
                      <a:rPr lang="en-US"/>
                      <a:t>14%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158-404B-942A-7FBFB0B5EC45}"/>
                </c:ext>
              </c:extLst>
            </c:dLbl>
            <c:dLbl>
              <c:idx val="3"/>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158-404B-942A-7FBFB0B5EC45}"/>
                </c:ext>
              </c:extLst>
            </c:dLbl>
            <c:dLbl>
              <c:idx val="4"/>
              <c:layout>
                <c:manualLayout>
                  <c:x val="1.3888888888888864E-2"/>
                  <c:y val="0"/>
                </c:manualLayout>
              </c:layout>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158-404B-942A-7FBFB0B5EC45}"/>
                </c:ext>
              </c:extLst>
            </c:dLbl>
            <c:dLbl>
              <c:idx val="5"/>
              <c:layout>
                <c:manualLayout>
                  <c:x val="2.0892716535433072E-2"/>
                  <c:y val="0"/>
                </c:manualLayout>
              </c:layout>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158-404B-942A-7FBFB0B5EC45}"/>
                </c:ext>
              </c:extLst>
            </c:dLbl>
            <c:dLbl>
              <c:idx val="6"/>
              <c:layout>
                <c:manualLayout>
                  <c:x val="1.1111111111111112E-2"/>
                  <c:y val="3.0030037130839848E-3"/>
                </c:manualLayout>
              </c:layout>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158-404B-942A-7FBFB0B5EC45}"/>
                </c:ext>
              </c:extLst>
            </c:dLbl>
            <c:dLbl>
              <c:idx val="7"/>
              <c:tx>
                <c:rich>
                  <a:bodyPr/>
                  <a:lstStyle/>
                  <a:p>
                    <a:r>
                      <a:rPr lang="en-US"/>
                      <a:t>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58-404B-942A-7FBFB0B5EC45}"/>
                </c:ext>
              </c:extLst>
            </c:dLbl>
            <c:dLbl>
              <c:idx val="8"/>
              <c:tx>
                <c:rich>
                  <a:bodyPr/>
                  <a:lstStyle/>
                  <a:p>
                    <a:r>
                      <a:rPr lang="en-US"/>
                      <a:t>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58-404B-942A-7FBFB0B5EC45}"/>
                </c:ext>
              </c:extLst>
            </c:dLbl>
            <c:dLbl>
              <c:idx val="9"/>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58-404B-942A-7FBFB0B5EC45}"/>
                </c:ext>
              </c:extLst>
            </c:dLbl>
            <c:dLbl>
              <c:idx val="10"/>
              <c:tx>
                <c:rich>
                  <a:bodyPr/>
                  <a:lstStyle/>
                  <a:p>
                    <a:r>
                      <a:rPr lang="en-US"/>
                      <a:t>14%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58-404B-942A-7FBFB0B5EC45}"/>
                </c:ext>
              </c:extLst>
            </c:dLbl>
            <c:dLbl>
              <c:idx val="11"/>
              <c:tx>
                <c:rich>
                  <a:bodyPr/>
                  <a:lstStyle/>
                  <a:p>
                    <a:r>
                      <a:rPr lang="en-US"/>
                      <a:t>21%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58-404B-942A-7FBFB0B5EC4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Data!$Q$80:$Q$91</c:f>
              <c:numCache>
                <c:formatCode>0%</c:formatCode>
                <c:ptCount val="12"/>
                <c:pt idx="0">
                  <c:v>0.1629084887074275</c:v>
                </c:pt>
                <c:pt idx="1">
                  <c:v>0.13649817171403925</c:v>
                </c:pt>
                <c:pt idx="2">
                  <c:v>0.10761128677893564</c:v>
                </c:pt>
                <c:pt idx="3">
                  <c:v>0.10249295790866758</c:v>
                </c:pt>
                <c:pt idx="4">
                  <c:v>7.4783997344451181E-2</c:v>
                </c:pt>
                <c:pt idx="5">
                  <c:v>6.5270665987421941E-2</c:v>
                </c:pt>
                <c:pt idx="6">
                  <c:v>8.830941831967154E-2</c:v>
                </c:pt>
                <c:pt idx="7">
                  <c:v>0.10750000190762223</c:v>
                </c:pt>
                <c:pt idx="8">
                  <c:v>0.10675119740582173</c:v>
                </c:pt>
                <c:pt idx="9">
                  <c:v>0.10882554051660491</c:v>
                </c:pt>
                <c:pt idx="10">
                  <c:v>0.10482613389299569</c:v>
                </c:pt>
                <c:pt idx="11">
                  <c:v>0.16938418635950503</c:v>
                </c:pt>
              </c:numCache>
            </c:numRef>
          </c:val>
          <c:extLst>
            <c:ext xmlns:c16="http://schemas.microsoft.com/office/drawing/2014/chart" uri="{C3380CC4-5D6E-409C-BE32-E72D297353CC}">
              <c16:uniqueId val="{00000001-59CE-4057-B52F-FE99F92764CE}"/>
            </c:ext>
          </c:extLst>
        </c:ser>
        <c:ser>
          <c:idx val="2"/>
          <c:order val="2"/>
          <c:tx>
            <c:strRef>
              <c:f>Data!$R$1</c:f>
              <c:strCache>
                <c:ptCount val="1"/>
                <c:pt idx="0">
                  <c:v>Santa Teresa</c:v>
                </c:pt>
              </c:strCache>
            </c:strRef>
          </c:tx>
          <c:spPr>
            <a:solidFill>
              <a:srgbClr val="6B9EE3"/>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Data!$R$80:$R$91</c:f>
              <c:numCache>
                <c:formatCode>0%</c:formatCode>
                <c:ptCount val="12"/>
                <c:pt idx="0">
                  <c:v>7.9613877415519226E-3</c:v>
                </c:pt>
                <c:pt idx="1">
                  <c:v>5.8865871777934019E-3</c:v>
                </c:pt>
                <c:pt idx="2">
                  <c:v>8.3596536760286704E-3</c:v>
                </c:pt>
                <c:pt idx="3">
                  <c:v>1.0930958134082765E-2</c:v>
                </c:pt>
                <c:pt idx="4">
                  <c:v>9.0290683244878128E-2</c:v>
                </c:pt>
                <c:pt idx="5">
                  <c:v>0.10296823951871155</c:v>
                </c:pt>
                <c:pt idx="6">
                  <c:v>5.9828614660480152E-2</c:v>
                </c:pt>
                <c:pt idx="7">
                  <c:v>2.6764661518246809E-2</c:v>
                </c:pt>
                <c:pt idx="8">
                  <c:v>3.3419463220664435E-2</c:v>
                </c:pt>
                <c:pt idx="9">
                  <c:v>2.1155424792526686E-2</c:v>
                </c:pt>
                <c:pt idx="10">
                  <c:v>7.7166926790756575E-3</c:v>
                </c:pt>
                <c:pt idx="11">
                  <c:v>6.2966401235117885E-3</c:v>
                </c:pt>
              </c:numCache>
            </c:numRef>
          </c:val>
          <c:extLst xmlns:c15="http://schemas.microsoft.com/office/drawing/2012/chart">
            <c:ext xmlns:c16="http://schemas.microsoft.com/office/drawing/2014/chart" uri="{C3380CC4-5D6E-409C-BE32-E72D297353CC}">
              <c16:uniqueId val="{00000002-59CE-4057-B52F-FE99F92764CE}"/>
            </c:ext>
          </c:extLst>
        </c:ser>
        <c:ser>
          <c:idx val="3"/>
          <c:order val="3"/>
          <c:tx>
            <c:strRef>
              <c:f>Data!$S$1</c:f>
              <c:strCache>
                <c:ptCount val="1"/>
                <c:pt idx="0">
                  <c:v>Brownsville</c:v>
                </c:pt>
              </c:strCache>
            </c:strRef>
          </c:tx>
          <c:spPr>
            <a:solidFill>
              <a:srgbClr val="FFC000"/>
            </a:solid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9CE-4057-B52F-FE99F92764CE}"/>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CE-4057-B52F-FE99F92764CE}"/>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CE-4057-B52F-FE99F92764CE}"/>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CE-4057-B52F-FE99F92764CE}"/>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CE-4057-B52F-FE99F92764CE}"/>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CE-4057-B52F-FE99F92764C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Data!$S$80:$S$91</c:f>
              <c:numCache>
                <c:formatCode>0%</c:formatCode>
                <c:ptCount val="12"/>
                <c:pt idx="0">
                  <c:v>1.4625722279042823E-2</c:v>
                </c:pt>
                <c:pt idx="1">
                  <c:v>2.0875422978222116E-2</c:v>
                </c:pt>
                <c:pt idx="2">
                  <c:v>1.5166893916389918E-2</c:v>
                </c:pt>
                <c:pt idx="3">
                  <c:v>3.873320399633319E-2</c:v>
                </c:pt>
                <c:pt idx="4">
                  <c:v>3.3047681110241187E-2</c:v>
                </c:pt>
                <c:pt idx="5">
                  <c:v>8.9864252727173077E-2</c:v>
                </c:pt>
                <c:pt idx="6">
                  <c:v>9.1990759210543727E-2</c:v>
                </c:pt>
                <c:pt idx="7">
                  <c:v>6.8743813805224721E-2</c:v>
                </c:pt>
                <c:pt idx="8">
                  <c:v>3.9885494125027884E-2</c:v>
                </c:pt>
                <c:pt idx="9">
                  <c:v>1.4742688541180366E-2</c:v>
                </c:pt>
                <c:pt idx="10">
                  <c:v>6.8619573231509462E-3</c:v>
                </c:pt>
                <c:pt idx="11">
                  <c:v>1.0249473356350914E-2</c:v>
                </c:pt>
              </c:numCache>
            </c:numRef>
          </c:val>
          <c:extLst>
            <c:ext xmlns:c16="http://schemas.microsoft.com/office/drawing/2014/chart" uri="{C3380CC4-5D6E-409C-BE32-E72D297353CC}">
              <c16:uniqueId val="{00000003-59CE-4057-B52F-FE99F92764CE}"/>
            </c:ext>
          </c:extLst>
        </c:ser>
        <c:ser>
          <c:idx val="4"/>
          <c:order val="4"/>
          <c:tx>
            <c:strRef>
              <c:f>Data!$T$1</c:f>
              <c:strCache>
                <c:ptCount val="1"/>
                <c:pt idx="0">
                  <c:v>World Trade</c:v>
                </c:pt>
              </c:strCache>
            </c:strRef>
          </c:tx>
          <c:spPr>
            <a:solidFill>
              <a:srgbClr val="82C836"/>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Data!$T$80:$T$91</c:f>
              <c:numCache>
                <c:formatCode>0%</c:formatCode>
                <c:ptCount val="12"/>
                <c:pt idx="0">
                  <c:v>0.34359451626754389</c:v>
                </c:pt>
                <c:pt idx="1">
                  <c:v>0.35901926924200289</c:v>
                </c:pt>
                <c:pt idx="2">
                  <c:v>0.38353313771619191</c:v>
                </c:pt>
                <c:pt idx="3">
                  <c:v>0.31068002208029283</c:v>
                </c:pt>
                <c:pt idx="4">
                  <c:v>0.27822044115333994</c:v>
                </c:pt>
                <c:pt idx="5">
                  <c:v>0.17814455290166045</c:v>
                </c:pt>
                <c:pt idx="6">
                  <c:v>0.28908742705816304</c:v>
                </c:pt>
                <c:pt idx="7">
                  <c:v>0.25056182501093466</c:v>
                </c:pt>
                <c:pt idx="8">
                  <c:v>0.36930556104384837</c:v>
                </c:pt>
                <c:pt idx="9">
                  <c:v>0.33551294443872803</c:v>
                </c:pt>
                <c:pt idx="10">
                  <c:v>0.28717194271771418</c:v>
                </c:pt>
                <c:pt idx="11">
                  <c:v>0.41222404500341514</c:v>
                </c:pt>
              </c:numCache>
            </c:numRef>
          </c:val>
          <c:extLst>
            <c:ext xmlns:c16="http://schemas.microsoft.com/office/drawing/2014/chart" uri="{C3380CC4-5D6E-409C-BE32-E72D297353CC}">
              <c16:uniqueId val="{00000004-59CE-4057-B52F-FE99F92764CE}"/>
            </c:ext>
          </c:extLst>
        </c:ser>
        <c:ser>
          <c:idx val="5"/>
          <c:order val="5"/>
          <c:tx>
            <c:strRef>
              <c:f>Data!$U$1</c:f>
              <c:strCache>
                <c:ptCount val="1"/>
                <c:pt idx="0">
                  <c:v>Colombia</c:v>
                </c:pt>
              </c:strCache>
            </c:strRef>
          </c:tx>
          <c:spPr>
            <a:solidFill>
              <a:srgbClr val="8BCD43"/>
            </a:solidFill>
            <a:ln>
              <a:noFill/>
            </a:ln>
            <a:effectLst/>
          </c:spPr>
          <c:invertIfNegative val="0"/>
          <c:dLbls>
            <c:dLbl>
              <c:idx val="0"/>
              <c:layout>
                <c:manualLayout>
                  <c:x val="-0.15470811461067366"/>
                  <c:y val="-1.1010886415942007E-16"/>
                </c:manualLayout>
              </c:layout>
              <c:tx>
                <c:rich>
                  <a:bodyPr/>
                  <a:lstStyle/>
                  <a:p>
                    <a:r>
                      <a:rPr lang="en-US"/>
                      <a:t>78%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158-404B-942A-7FBFB0B5EC45}"/>
                </c:ext>
              </c:extLst>
            </c:dLbl>
            <c:dLbl>
              <c:idx val="1"/>
              <c:layout>
                <c:manualLayout>
                  <c:x val="-0.16671325459317585"/>
                  <c:y val="0"/>
                </c:manualLayout>
              </c:layout>
              <c:tx>
                <c:rich>
                  <a:bodyPr/>
                  <a:lstStyle/>
                  <a:p>
                    <a:r>
                      <a:rPr lang="en-US"/>
                      <a:t>81%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158-404B-942A-7FBFB0B5EC45}"/>
                </c:ext>
              </c:extLst>
            </c:dLbl>
            <c:dLbl>
              <c:idx val="2"/>
              <c:layout>
                <c:manualLayout>
                  <c:x val="-0.18362696850393712"/>
                  <c:y val="0"/>
                </c:manualLayout>
              </c:layout>
              <c:tx>
                <c:rich>
                  <a:bodyPr/>
                  <a:lstStyle/>
                  <a:p>
                    <a:r>
                      <a:rPr lang="en-US"/>
                      <a:t>84%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158-404B-942A-7FBFB0B5EC45}"/>
                </c:ext>
              </c:extLst>
            </c:dLbl>
            <c:dLbl>
              <c:idx val="3"/>
              <c:layout>
                <c:manualLayout>
                  <c:x val="-0.160125656167979"/>
                  <c:y val="0"/>
                </c:manualLayout>
              </c:layout>
              <c:tx>
                <c:rich>
                  <a:bodyPr/>
                  <a:lstStyle/>
                  <a:p>
                    <a:r>
                      <a:rPr lang="en-US"/>
                      <a:t>81%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158-404B-942A-7FBFB0B5EC45}"/>
                </c:ext>
              </c:extLst>
            </c:dLbl>
            <c:dLbl>
              <c:idx val="4"/>
              <c:layout>
                <c:manualLayout>
                  <c:x val="-0.13630905511811034"/>
                  <c:y val="0"/>
                </c:manualLayout>
              </c:layout>
              <c:tx>
                <c:rich>
                  <a:bodyPr/>
                  <a:lstStyle/>
                  <a:p>
                    <a:r>
                      <a:rPr lang="en-US"/>
                      <a:t>76%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158-404B-942A-7FBFB0B5EC45}"/>
                </c:ext>
              </c:extLst>
            </c:dLbl>
            <c:dLbl>
              <c:idx val="5"/>
              <c:layout>
                <c:manualLayout>
                  <c:x val="-9.4613298337707791E-2"/>
                  <c:y val="0"/>
                </c:manualLayout>
              </c:layout>
              <c:tx>
                <c:rich>
                  <a:bodyPr/>
                  <a:lstStyle/>
                  <a:p>
                    <a:r>
                      <a:rPr lang="en-US"/>
                      <a:t>71%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158-404B-942A-7FBFB0B5EC45}"/>
                </c:ext>
              </c:extLst>
            </c:dLbl>
            <c:dLbl>
              <c:idx val="6"/>
              <c:layout>
                <c:manualLayout>
                  <c:x val="-0.13710553368328959"/>
                  <c:y val="3.0030037130839848E-3"/>
                </c:manualLayout>
              </c:layout>
              <c:tx>
                <c:rich>
                  <a:bodyPr/>
                  <a:lstStyle/>
                  <a:p>
                    <a:r>
                      <a:rPr lang="en-US"/>
                      <a:t>73%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158-404B-942A-7FBFB0B5EC45}"/>
                </c:ext>
              </c:extLst>
            </c:dLbl>
            <c:dLbl>
              <c:idx val="7"/>
              <c:layout>
                <c:manualLayout>
                  <c:x val="-0.12938418635170615"/>
                  <c:y val="0"/>
                </c:manualLayout>
              </c:layout>
              <c:tx>
                <c:rich>
                  <a:bodyPr/>
                  <a:lstStyle/>
                  <a:p>
                    <a:r>
                      <a:rPr lang="en-US"/>
                      <a:t>77%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158-404B-942A-7FBFB0B5EC45}"/>
                </c:ext>
              </c:extLst>
            </c:dLbl>
            <c:dLbl>
              <c:idx val="8"/>
              <c:layout>
                <c:manualLayout>
                  <c:x val="-0.17741130796150481"/>
                  <c:y val="0"/>
                </c:manualLayout>
              </c:layout>
              <c:tx>
                <c:rich>
                  <a:bodyPr/>
                  <a:lstStyle/>
                  <a:p>
                    <a:r>
                      <a:rPr lang="en-US"/>
                      <a:t>80%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158-404B-942A-7FBFB0B5EC45}"/>
                </c:ext>
              </c:extLst>
            </c:dLbl>
            <c:dLbl>
              <c:idx val="9"/>
              <c:tx>
                <c:rich>
                  <a:bodyPr/>
                  <a:lstStyle/>
                  <a:p>
                    <a:r>
                      <a:rPr lang="en-US" dirty="0"/>
                      <a:t>83%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158-404B-942A-7FBFB0B5EC45}"/>
                </c:ext>
              </c:extLst>
            </c:dLbl>
            <c:dLbl>
              <c:idx val="10"/>
              <c:layout>
                <c:manualLayout>
                  <c:x val="-0.15939982502187236"/>
                  <c:y val="0"/>
                </c:manualLayout>
              </c:layout>
              <c:tx>
                <c:rich>
                  <a:bodyPr/>
                  <a:lstStyle/>
                  <a:p>
                    <a:r>
                      <a:rPr lang="en-US"/>
                      <a:t>85%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158-404B-942A-7FBFB0B5EC45}"/>
                </c:ext>
              </c:extLst>
            </c:dLbl>
            <c:dLbl>
              <c:idx val="11"/>
              <c:layout>
                <c:manualLayout>
                  <c:x val="-0.20235465879265091"/>
                  <c:y val="-6.8818040099637541E-18"/>
                </c:manualLayout>
              </c:layout>
              <c:tx>
                <c:rich>
                  <a:bodyPr/>
                  <a:lstStyle/>
                  <a:p>
                    <a:r>
                      <a:rPr lang="en-US"/>
                      <a:t>79%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158-404B-942A-7FBFB0B5EC4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Data!$U$80:$U$91</c:f>
              <c:numCache>
                <c:formatCode>0%</c:formatCode>
                <c:ptCount val="12"/>
                <c:pt idx="0">
                  <c:v>0.43531362234250132</c:v>
                </c:pt>
                <c:pt idx="1">
                  <c:v>0.45210304873482937</c:v>
                </c:pt>
                <c:pt idx="2">
                  <c:v>0.45997744597345064</c:v>
                </c:pt>
                <c:pt idx="3">
                  <c:v>0.5036499486146554</c:v>
                </c:pt>
                <c:pt idx="4">
                  <c:v>0.48503713725588499</c:v>
                </c:pt>
                <c:pt idx="5">
                  <c:v>0.52834816937024986</c:v>
                </c:pt>
                <c:pt idx="6">
                  <c:v>0.44372387503031746</c:v>
                </c:pt>
                <c:pt idx="7">
                  <c:v>0.52124397873101391</c:v>
                </c:pt>
                <c:pt idx="8">
                  <c:v>0.42571891365583703</c:v>
                </c:pt>
                <c:pt idx="9">
                  <c:v>0.49629067514483866</c:v>
                </c:pt>
                <c:pt idx="10">
                  <c:v>0.56684069241424673</c:v>
                </c:pt>
                <c:pt idx="11">
                  <c:v>0.38218467989479171</c:v>
                </c:pt>
              </c:numCache>
            </c:numRef>
          </c:val>
          <c:extLst>
            <c:ext xmlns:c16="http://schemas.microsoft.com/office/drawing/2014/chart" uri="{C3380CC4-5D6E-409C-BE32-E72D297353CC}">
              <c16:uniqueId val="{00000005-59CE-4057-B52F-FE99F92764CE}"/>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Loaded truck distribution</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31999125109357E-2"/>
          <c:y val="3.3033033033033031E-2"/>
          <c:w val="0.89092005686789155"/>
          <c:h val="0.83954954954954952"/>
        </c:manualLayout>
      </c:layout>
      <c:barChart>
        <c:barDir val="bar"/>
        <c:grouping val="stacked"/>
        <c:varyColors val="0"/>
        <c:ser>
          <c:idx val="0"/>
          <c:order val="0"/>
          <c:tx>
            <c:strRef>
              <c:f>Data!$B$1</c:f>
              <c:strCache>
                <c:ptCount val="1"/>
                <c:pt idx="0">
                  <c:v>BOTA</c:v>
                </c:pt>
              </c:strCache>
            </c:strRef>
          </c:tx>
          <c:spPr>
            <a:solidFill>
              <a:schemeClr val="tx1">
                <a:lumMod val="40000"/>
                <a:lumOff val="60000"/>
              </a:schemeClr>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Data!$B$119:$B$130</c:f>
              <c:numCache>
                <c:formatCode>_(* #,##0_);_(* \(#,##0\);_(* "-"??_);_(@_)</c:formatCode>
                <c:ptCount val="12"/>
                <c:pt idx="0">
                  <c:v>1547.7838410701086</c:v>
                </c:pt>
                <c:pt idx="1">
                  <c:v>1487.4143385451046</c:v>
                </c:pt>
                <c:pt idx="2">
                  <c:v>1756.8614665373823</c:v>
                </c:pt>
                <c:pt idx="3">
                  <c:v>1532.7045382162585</c:v>
                </c:pt>
                <c:pt idx="4">
                  <c:v>1430.8925328899472</c:v>
                </c:pt>
                <c:pt idx="5">
                  <c:v>942.31780638628368</c:v>
                </c:pt>
                <c:pt idx="6">
                  <c:v>2534.1439887848019</c:v>
                </c:pt>
                <c:pt idx="7">
                  <c:v>1336.5412462855775</c:v>
                </c:pt>
                <c:pt idx="8">
                  <c:v>1267.8732622161479</c:v>
                </c:pt>
                <c:pt idx="9">
                  <c:v>1339.7544162851893</c:v>
                </c:pt>
                <c:pt idx="10">
                  <c:v>1099.1183238166777</c:v>
                </c:pt>
                <c:pt idx="11">
                  <c:v>1849.7115810888367</c:v>
                </c:pt>
              </c:numCache>
            </c:numRef>
          </c:val>
          <c:extLst>
            <c:ext xmlns:c16="http://schemas.microsoft.com/office/drawing/2014/chart" uri="{C3380CC4-5D6E-409C-BE32-E72D297353CC}">
              <c16:uniqueId val="{00000000-B12C-4275-A91E-D1A2E05C0B4E}"/>
            </c:ext>
          </c:extLst>
        </c:ser>
        <c:ser>
          <c:idx val="1"/>
          <c:order val="1"/>
          <c:tx>
            <c:strRef>
              <c:f>Data!$C$1</c:f>
              <c:strCache>
                <c:ptCount val="1"/>
                <c:pt idx="0">
                  <c:v>Zaragoza</c:v>
                </c:pt>
              </c:strCache>
            </c:strRef>
          </c:tx>
          <c:spPr>
            <a:solidFill>
              <a:srgbClr val="0070C0"/>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Data!$C$119:$C$130</c:f>
              <c:numCache>
                <c:formatCode>_(* #,##0_);_(* \(#,##0\);_(* "-"??_);_(@_)</c:formatCode>
                <c:ptCount val="12"/>
                <c:pt idx="0">
                  <c:v>196.19205140110708</c:v>
                </c:pt>
                <c:pt idx="1">
                  <c:v>353.52491347435426</c:v>
                </c:pt>
                <c:pt idx="2">
                  <c:v>282.75168456542912</c:v>
                </c:pt>
                <c:pt idx="3">
                  <c:v>274.9077268929463</c:v>
                </c:pt>
                <c:pt idx="4">
                  <c:v>297.70457322418326</c:v>
                </c:pt>
                <c:pt idx="5">
                  <c:v>348.08667405470754</c:v>
                </c:pt>
                <c:pt idx="6">
                  <c:v>915.11386104710232</c:v>
                </c:pt>
                <c:pt idx="7">
                  <c:v>607.55820766938461</c:v>
                </c:pt>
                <c:pt idx="8">
                  <c:v>926.10119569749043</c:v>
                </c:pt>
                <c:pt idx="9">
                  <c:v>529.19772730941065</c:v>
                </c:pt>
                <c:pt idx="10">
                  <c:v>263.6081892483287</c:v>
                </c:pt>
                <c:pt idx="11">
                  <c:v>519.01194661286661</c:v>
                </c:pt>
              </c:numCache>
            </c:numRef>
          </c:val>
          <c:extLst>
            <c:ext xmlns:c16="http://schemas.microsoft.com/office/drawing/2014/chart" uri="{C3380CC4-5D6E-409C-BE32-E72D297353CC}">
              <c16:uniqueId val="{00000001-B12C-4275-A91E-D1A2E05C0B4E}"/>
            </c:ext>
          </c:extLst>
        </c:ser>
        <c:ser>
          <c:idx val="2"/>
          <c:order val="2"/>
          <c:tx>
            <c:strRef>
              <c:f>Data!$D$1</c:f>
              <c:strCache>
                <c:ptCount val="1"/>
                <c:pt idx="0">
                  <c:v>Santa Teresa</c:v>
                </c:pt>
              </c:strCache>
              <c:extLst xmlns:c15="http://schemas.microsoft.com/office/drawing/2012/chart"/>
            </c:strRef>
          </c:tx>
          <c:spPr>
            <a:solidFill>
              <a:srgbClr val="000000"/>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extLst xmlns:c15="http://schemas.microsoft.com/office/drawing/2012/chart"/>
            </c:numRef>
          </c:cat>
          <c:val>
            <c:numRef>
              <c:f>Data!$D$119:$D$130</c:f>
              <c:numCache>
                <c:formatCode>_(* #,##0_);_(* \(#,##0\);_(* "-"??_);_(@_)</c:formatCode>
                <c:ptCount val="12"/>
                <c:pt idx="0">
                  <c:v>1016.4091582779075</c:v>
                </c:pt>
                <c:pt idx="1">
                  <c:v>897.37279853864902</c:v>
                </c:pt>
                <c:pt idx="2">
                  <c:v>758.77477359419959</c:v>
                </c:pt>
                <c:pt idx="3">
                  <c:v>536.93875473644448</c:v>
                </c:pt>
                <c:pt idx="4">
                  <c:v>674.74797931464252</c:v>
                </c:pt>
                <c:pt idx="5">
                  <c:v>561.29603004574255</c:v>
                </c:pt>
                <c:pt idx="6">
                  <c:v>601.87631334330354</c:v>
                </c:pt>
                <c:pt idx="7">
                  <c:v>537.84042107842254</c:v>
                </c:pt>
                <c:pt idx="8">
                  <c:v>356.50694674164737</c:v>
                </c:pt>
                <c:pt idx="9">
                  <c:v>883.57946271269282</c:v>
                </c:pt>
                <c:pt idx="10">
                  <c:v>751.19604642648585</c:v>
                </c:pt>
                <c:pt idx="11">
                  <c:v>468.11442181490071</c:v>
                </c:pt>
              </c:numCache>
              <c:extLst xmlns:c15="http://schemas.microsoft.com/office/drawing/2012/chart"/>
            </c:numRef>
          </c:val>
          <c:extLst xmlns:c15="http://schemas.microsoft.com/office/drawing/2012/chart">
            <c:ext xmlns:c16="http://schemas.microsoft.com/office/drawing/2014/chart" uri="{C3380CC4-5D6E-409C-BE32-E72D297353CC}">
              <c16:uniqueId val="{00000002-B12C-4275-A91E-D1A2E05C0B4E}"/>
            </c:ext>
          </c:extLst>
        </c:ser>
        <c:ser>
          <c:idx val="3"/>
          <c:order val="3"/>
          <c:tx>
            <c:strRef>
              <c:f>Data!$E$1</c:f>
              <c:strCache>
                <c:ptCount val="1"/>
                <c:pt idx="0">
                  <c:v>Brownsville</c:v>
                </c:pt>
              </c:strCache>
            </c:strRef>
          </c:tx>
          <c:spPr>
            <a:solidFill>
              <a:srgbClr val="FF9900"/>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Data!$E$119:$E$130</c:f>
              <c:numCache>
                <c:formatCode>_(* #,##0_);_(* \(#,##0\);_(* "-"??_);_(@_)</c:formatCode>
                <c:ptCount val="12"/>
                <c:pt idx="0">
                  <c:v>805.98642984589003</c:v>
                </c:pt>
                <c:pt idx="1">
                  <c:v>681.14098106239555</c:v>
                </c:pt>
                <c:pt idx="2">
                  <c:v>1395.9395941700316</c:v>
                </c:pt>
                <c:pt idx="3">
                  <c:v>703.0255702795788</c:v>
                </c:pt>
                <c:pt idx="4">
                  <c:v>920.56549264528428</c:v>
                </c:pt>
                <c:pt idx="5">
                  <c:v>849.84345164340618</c:v>
                </c:pt>
                <c:pt idx="6">
                  <c:v>1005.328874584619</c:v>
                </c:pt>
                <c:pt idx="7">
                  <c:v>1148.4982131787669</c:v>
                </c:pt>
                <c:pt idx="8">
                  <c:v>1438.1444719129699</c:v>
                </c:pt>
                <c:pt idx="9">
                  <c:v>719.06267312846569</c:v>
                </c:pt>
                <c:pt idx="10">
                  <c:v>475.55710228913938</c:v>
                </c:pt>
                <c:pt idx="11">
                  <c:v>380.56279682819729</c:v>
                </c:pt>
              </c:numCache>
            </c:numRef>
          </c:val>
          <c:extLst>
            <c:ext xmlns:c16="http://schemas.microsoft.com/office/drawing/2014/chart" uri="{C3380CC4-5D6E-409C-BE32-E72D297353CC}">
              <c16:uniqueId val="{00000003-B12C-4275-A91E-D1A2E05C0B4E}"/>
            </c:ext>
          </c:extLst>
        </c:ser>
        <c:ser>
          <c:idx val="4"/>
          <c:order val="4"/>
          <c:tx>
            <c:strRef>
              <c:f>Data!$F$1</c:f>
              <c:strCache>
                <c:ptCount val="1"/>
                <c:pt idx="0">
                  <c:v>World Trade</c:v>
                </c:pt>
              </c:strCache>
            </c:strRef>
          </c:tx>
          <c:spPr>
            <a:solidFill>
              <a:srgbClr val="00B050"/>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Data!$F$119:$F$130</c:f>
              <c:numCache>
                <c:formatCode>_(* #,##0_);_(* \(#,##0\);_(* "-"??_);_(@_)</c:formatCode>
                <c:ptCount val="12"/>
                <c:pt idx="0">
                  <c:v>31933.845823008076</c:v>
                </c:pt>
                <c:pt idx="1">
                  <c:v>32892.621092390546</c:v>
                </c:pt>
                <c:pt idx="2">
                  <c:v>44832.564084990809</c:v>
                </c:pt>
                <c:pt idx="3">
                  <c:v>44144.029445247732</c:v>
                </c:pt>
                <c:pt idx="4">
                  <c:v>42688.087701857767</c:v>
                </c:pt>
                <c:pt idx="5">
                  <c:v>32858.549214382598</c:v>
                </c:pt>
                <c:pt idx="6">
                  <c:v>39088.723753740102</c:v>
                </c:pt>
                <c:pt idx="7">
                  <c:v>40569.109835637712</c:v>
                </c:pt>
                <c:pt idx="8">
                  <c:v>36448.223444189513</c:v>
                </c:pt>
                <c:pt idx="9">
                  <c:v>35517.327489193172</c:v>
                </c:pt>
                <c:pt idx="10">
                  <c:v>23244.410769311286</c:v>
                </c:pt>
                <c:pt idx="11">
                  <c:v>21584.774576908032</c:v>
                </c:pt>
              </c:numCache>
            </c:numRef>
          </c:val>
          <c:extLst>
            <c:ext xmlns:c16="http://schemas.microsoft.com/office/drawing/2014/chart" uri="{C3380CC4-5D6E-409C-BE32-E72D297353CC}">
              <c16:uniqueId val="{00000004-B12C-4275-A91E-D1A2E05C0B4E}"/>
            </c:ext>
          </c:extLst>
        </c:ser>
        <c:ser>
          <c:idx val="5"/>
          <c:order val="5"/>
          <c:tx>
            <c:strRef>
              <c:f>Data!$G$1</c:f>
              <c:strCache>
                <c:ptCount val="1"/>
                <c:pt idx="0">
                  <c:v>Colombia</c:v>
                </c:pt>
              </c:strCache>
            </c:strRef>
          </c:tx>
          <c:spPr>
            <a:solidFill>
              <a:srgbClr val="92D050"/>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Data!$G$119:$G$130</c:f>
              <c:numCache>
                <c:formatCode>_(* #,##0_);_(* \(#,##0\);_(* "-"??_);_(@_)</c:formatCode>
                <c:ptCount val="12"/>
                <c:pt idx="0">
                  <c:v>1580.3569103518321</c:v>
                </c:pt>
                <c:pt idx="1">
                  <c:v>2551.9259217100894</c:v>
                </c:pt>
                <c:pt idx="2">
                  <c:v>2607.0990529831779</c:v>
                </c:pt>
                <c:pt idx="3">
                  <c:v>2343.3309272241422</c:v>
                </c:pt>
                <c:pt idx="4">
                  <c:v>2945.1448853992119</c:v>
                </c:pt>
                <c:pt idx="5">
                  <c:v>1684.6583730032271</c:v>
                </c:pt>
                <c:pt idx="6">
                  <c:v>2645.2752495959498</c:v>
                </c:pt>
                <c:pt idx="7">
                  <c:v>2372.567057370788</c:v>
                </c:pt>
                <c:pt idx="8">
                  <c:v>2387.1724059428589</c:v>
                </c:pt>
                <c:pt idx="9">
                  <c:v>2192.4039108674751</c:v>
                </c:pt>
                <c:pt idx="10">
                  <c:v>1348.7298994969678</c:v>
                </c:pt>
                <c:pt idx="11">
                  <c:v>1132.4780439452195</c:v>
                </c:pt>
              </c:numCache>
            </c:numRef>
          </c:val>
          <c:extLst>
            <c:ext xmlns:c16="http://schemas.microsoft.com/office/drawing/2014/chart" uri="{C3380CC4-5D6E-409C-BE32-E72D297353CC}">
              <c16:uniqueId val="{00000005-B12C-4275-A91E-D1A2E05C0B4E}"/>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Number of loaded</a:t>
                </a:r>
                <a:r>
                  <a:rPr lang="en-US" baseline="0"/>
                  <a:t> trucks</a:t>
                </a:r>
                <a:endParaRPr lang="en-US"/>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Data!$P$1</c:f>
              <c:strCache>
                <c:ptCount val="1"/>
                <c:pt idx="0">
                  <c:v>BOTA</c:v>
                </c:pt>
              </c:strCache>
            </c:strRef>
          </c:tx>
          <c:spPr>
            <a:solidFill>
              <a:srgbClr val="96BAEA"/>
            </a:solidFill>
            <a:ln>
              <a:noFill/>
            </a:ln>
            <a:effectLst/>
          </c:spPr>
          <c:invertIfNegative val="0"/>
          <c:dLbls>
            <c:dLbl>
              <c:idx val="0"/>
              <c:tx>
                <c:rich>
                  <a:bodyPr/>
                  <a:lstStyle/>
                  <a:p>
                    <a:r>
                      <a:rPr lang="en-US"/>
                      <a:t>7%</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2A2-45A3-B860-E6261406430F}"/>
                </c:ext>
              </c:extLst>
            </c:dLbl>
            <c:dLbl>
              <c:idx val="1"/>
              <c:tx>
                <c:rich>
                  <a:bodyPr/>
                  <a:lstStyle/>
                  <a:p>
                    <a:r>
                      <a:rPr lang="en-US"/>
                      <a:t>7%</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2A2-45A3-B860-E6261406430F}"/>
                </c:ext>
              </c:extLst>
            </c:dLbl>
            <c:dLbl>
              <c:idx val="2"/>
              <c:tx>
                <c:rich>
                  <a:bodyPr/>
                  <a:lstStyle/>
                  <a:p>
                    <a:r>
                      <a:rPr lang="en-US"/>
                      <a:t>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2A2-45A3-B860-E6261406430F}"/>
                </c:ext>
              </c:extLst>
            </c:dLbl>
            <c:dLbl>
              <c:idx val="3"/>
              <c:tx>
                <c:rich>
                  <a:bodyPr/>
                  <a:lstStyle/>
                  <a:p>
                    <a:r>
                      <a:rPr lang="en-US"/>
                      <a:t>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2A2-45A3-B860-E6261406430F}"/>
                </c:ext>
              </c:extLst>
            </c:dLbl>
            <c:dLbl>
              <c:idx val="4"/>
              <c:tx>
                <c:rich>
                  <a:bodyPr/>
                  <a:lstStyle/>
                  <a:p>
                    <a:r>
                      <a:rPr lang="en-US"/>
                      <a:t>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2A2-45A3-B860-E6261406430F}"/>
                </c:ext>
              </c:extLst>
            </c:dLbl>
            <c:dLbl>
              <c:idx val="5"/>
              <c:tx>
                <c:rich>
                  <a:bodyPr/>
                  <a:lstStyle/>
                  <a:p>
                    <a:r>
                      <a:rPr lang="en-US"/>
                      <a:t>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2A2-45A3-B860-E6261406430F}"/>
                </c:ext>
              </c:extLst>
            </c:dLbl>
            <c:dLbl>
              <c:idx val="6"/>
              <c:tx>
                <c:rich>
                  <a:bodyPr/>
                  <a:lstStyle/>
                  <a:p>
                    <a:r>
                      <a:rPr lang="en-US"/>
                      <a:t>9%</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2A2-45A3-B860-E6261406430F}"/>
                </c:ext>
              </c:extLst>
            </c:dLbl>
            <c:dLbl>
              <c:idx val="7"/>
              <c:tx>
                <c:rich>
                  <a:bodyPr/>
                  <a:lstStyle/>
                  <a:p>
                    <a:r>
                      <a:rPr lang="en-US"/>
                      <a:t>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2A2-45A3-B860-E6261406430F}"/>
                </c:ext>
              </c:extLst>
            </c:dLbl>
            <c:dLbl>
              <c:idx val="8"/>
              <c:tx>
                <c:rich>
                  <a:bodyPr/>
                  <a:lstStyle/>
                  <a:p>
                    <a:r>
                      <a:rPr lang="en-US"/>
                      <a:t>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2A2-45A3-B860-E6261406430F}"/>
                </c:ext>
              </c:extLst>
            </c:dLbl>
            <c:dLbl>
              <c:idx val="9"/>
              <c:tx>
                <c:rich>
                  <a:bodyPr/>
                  <a:lstStyle/>
                  <a:p>
                    <a:r>
                      <a:rPr lang="en-US"/>
                      <a:t>7%</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2A2-45A3-B860-E6261406430F}"/>
                </c:ext>
              </c:extLst>
            </c:dLbl>
            <c:dLbl>
              <c:idx val="10"/>
              <c:tx>
                <c:rich>
                  <a:bodyPr/>
                  <a:lstStyle/>
                  <a:p>
                    <a:r>
                      <a:rPr lang="en-US"/>
                      <a:t>8%</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2A2-45A3-B860-E6261406430F}"/>
                </c:ext>
              </c:extLst>
            </c:dLbl>
            <c:dLbl>
              <c:idx val="11"/>
              <c:tx>
                <c:rich>
                  <a:bodyPr/>
                  <a:lstStyle/>
                  <a:p>
                    <a:r>
                      <a:rPr lang="en-US"/>
                      <a:t>11%</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2A2-45A3-B860-E6261406430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Data!$P$119:$P$130</c:f>
              <c:numCache>
                <c:formatCode>0%</c:formatCode>
                <c:ptCount val="12"/>
                <c:pt idx="0">
                  <c:v>4.1741096891849502E-2</c:v>
                </c:pt>
                <c:pt idx="1">
                  <c:v>3.8272291498436903E-2</c:v>
                </c:pt>
                <c:pt idx="2">
                  <c:v>3.4025289236570257E-2</c:v>
                </c:pt>
                <c:pt idx="3">
                  <c:v>3.094188934516208E-2</c:v>
                </c:pt>
                <c:pt idx="4">
                  <c:v>2.9227451611253997E-2</c:v>
                </c:pt>
                <c:pt idx="5">
                  <c:v>2.5300687135300006E-2</c:v>
                </c:pt>
                <c:pt idx="6">
                  <c:v>5.4159413654840019E-2</c:v>
                </c:pt>
                <c:pt idx="7">
                  <c:v>2.8698315436705268E-2</c:v>
                </c:pt>
                <c:pt idx="8">
                  <c:v>2.9606590205553562E-2</c:v>
                </c:pt>
                <c:pt idx="9">
                  <c:v>3.2533057015020614E-2</c:v>
                </c:pt>
                <c:pt idx="10">
                  <c:v>4.0434597932408618E-2</c:v>
                </c:pt>
                <c:pt idx="11">
                  <c:v>7.1322009008546738E-2</c:v>
                </c:pt>
              </c:numCache>
            </c:numRef>
          </c:val>
          <c:extLst>
            <c:ext xmlns:c16="http://schemas.microsoft.com/office/drawing/2014/chart" uri="{C3380CC4-5D6E-409C-BE32-E72D297353CC}">
              <c16:uniqueId val="{00000000-B5D4-4547-A4E9-23BDE69CA56A}"/>
            </c:ext>
          </c:extLst>
        </c:ser>
        <c:ser>
          <c:idx val="1"/>
          <c:order val="1"/>
          <c:tx>
            <c:strRef>
              <c:f>Data!$Q$1</c:f>
              <c:strCache>
                <c:ptCount val="1"/>
                <c:pt idx="0">
                  <c:v>Zaragoza</c:v>
                </c:pt>
              </c:strCache>
            </c:strRef>
          </c:tx>
          <c:spPr>
            <a:solidFill>
              <a:schemeClr val="tx1">
                <a:lumMod val="40000"/>
                <a:lumOff val="60000"/>
              </a:schemeClr>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Data!$Q$119:$Q$130</c:f>
              <c:numCache>
                <c:formatCode>0%</c:formatCode>
                <c:ptCount val="12"/>
                <c:pt idx="0">
                  <c:v>5.2909658375050747E-3</c:v>
                </c:pt>
                <c:pt idx="1">
                  <c:v>9.0964623574118358E-3</c:v>
                </c:pt>
                <c:pt idx="2">
                  <c:v>5.4760765334717961E-3</c:v>
                </c:pt>
                <c:pt idx="3">
                  <c:v>5.5497744369902794E-3</c:v>
                </c:pt>
                <c:pt idx="4">
                  <c:v>6.0809220876883712E-3</c:v>
                </c:pt>
                <c:pt idx="5">
                  <c:v>9.3459255216653808E-3</c:v>
                </c:pt>
                <c:pt idx="6">
                  <c:v>1.9557700888770051E-2</c:v>
                </c:pt>
                <c:pt idx="7">
                  <c:v>1.3045536109201209E-2</c:v>
                </c:pt>
                <c:pt idx="8">
                  <c:v>2.1625740842553084E-2</c:v>
                </c:pt>
                <c:pt idx="9">
                  <c:v>1.2850429620163748E-2</c:v>
                </c:pt>
                <c:pt idx="10">
                  <c:v>9.6976739564613515E-3</c:v>
                </c:pt>
                <c:pt idx="11">
                  <c:v>2.0012295489914234E-2</c:v>
                </c:pt>
              </c:numCache>
            </c:numRef>
          </c:val>
          <c:extLst>
            <c:ext xmlns:c16="http://schemas.microsoft.com/office/drawing/2014/chart" uri="{C3380CC4-5D6E-409C-BE32-E72D297353CC}">
              <c16:uniqueId val="{00000001-B5D4-4547-A4E9-23BDE69CA56A}"/>
            </c:ext>
          </c:extLst>
        </c:ser>
        <c:ser>
          <c:idx val="2"/>
          <c:order val="2"/>
          <c:tx>
            <c:strRef>
              <c:f>Data!$R$1</c:f>
              <c:strCache>
                <c:ptCount val="1"/>
                <c:pt idx="0">
                  <c:v>Santa Teresa</c:v>
                </c:pt>
              </c:strCache>
            </c:strRef>
          </c:tx>
          <c:spPr>
            <a:solidFill>
              <a:srgbClr val="6B9EE3"/>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Data!$R$119:$R$130</c:f>
              <c:numCache>
                <c:formatCode>0%</c:formatCode>
                <c:ptCount val="12"/>
                <c:pt idx="0">
                  <c:v>2.7410825744316324E-2</c:v>
                </c:pt>
                <c:pt idx="1">
                  <c:v>2.3090078156724585E-2</c:v>
                </c:pt>
                <c:pt idx="2">
                  <c:v>1.4695257212192041E-2</c:v>
                </c:pt>
                <c:pt idx="3">
                  <c:v>1.083959701295021E-2</c:v>
                </c:pt>
                <c:pt idx="4">
                  <c:v>1.378242143410984E-2</c:v>
                </c:pt>
                <c:pt idx="5">
                  <c:v>1.5070473199412097E-2</c:v>
                </c:pt>
                <c:pt idx="6">
                  <c:v>1.2863226544219159E-2</c:v>
                </c:pt>
                <c:pt idx="7">
                  <c:v>1.154855048552759E-2</c:v>
                </c:pt>
                <c:pt idx="8">
                  <c:v>8.3249291488045017E-3</c:v>
                </c:pt>
                <c:pt idx="9">
                  <c:v>2.1455828537171505E-2</c:v>
                </c:pt>
                <c:pt idx="10">
                  <c:v>2.7635159425052087E-2</c:v>
                </c:pt>
                <c:pt idx="11">
                  <c:v>1.8049765893804779E-2</c:v>
                </c:pt>
              </c:numCache>
            </c:numRef>
          </c:val>
          <c:extLst xmlns:c15="http://schemas.microsoft.com/office/drawing/2012/chart">
            <c:ext xmlns:c16="http://schemas.microsoft.com/office/drawing/2014/chart" uri="{C3380CC4-5D6E-409C-BE32-E72D297353CC}">
              <c16:uniqueId val="{00000002-B5D4-4547-A4E9-23BDE69CA56A}"/>
            </c:ext>
          </c:extLst>
        </c:ser>
        <c:ser>
          <c:idx val="3"/>
          <c:order val="3"/>
          <c:tx>
            <c:strRef>
              <c:f>Data!$S$1</c:f>
              <c:strCache>
                <c:ptCount val="1"/>
                <c:pt idx="0">
                  <c:v>Brownsville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Data!$S$119:$S$130</c:f>
              <c:numCache>
                <c:formatCode>0%</c:formatCode>
                <c:ptCount val="12"/>
                <c:pt idx="0">
                  <c:v>2.1736082758463993E-2</c:v>
                </c:pt>
                <c:pt idx="1">
                  <c:v>1.7526270591320361E-2</c:v>
                </c:pt>
                <c:pt idx="2">
                  <c:v>2.7035283858794331E-2</c:v>
                </c:pt>
                <c:pt idx="3">
                  <c:v>1.4192519732293596E-2</c:v>
                </c:pt>
                <c:pt idx="4">
                  <c:v>1.8803496959299334E-2</c:v>
                </c:pt>
                <c:pt idx="5">
                  <c:v>2.2817804288842163E-2</c:v>
                </c:pt>
                <c:pt idx="6">
                  <c:v>2.1485765062581399E-2</c:v>
                </c:pt>
                <c:pt idx="7">
                  <c:v>2.4660641107707427E-2</c:v>
                </c:pt>
                <c:pt idx="8">
                  <c:v>3.3582657908476914E-2</c:v>
                </c:pt>
                <c:pt idx="9">
                  <c:v>1.7460891830553105E-2</c:v>
                </c:pt>
                <c:pt idx="10">
                  <c:v>1.7494895506964429E-2</c:v>
                </c:pt>
                <c:pt idx="11">
                  <c:v>1.4673911057917979E-2</c:v>
                </c:pt>
              </c:numCache>
            </c:numRef>
          </c:val>
          <c:extLst>
            <c:ext xmlns:c16="http://schemas.microsoft.com/office/drawing/2014/chart" uri="{C3380CC4-5D6E-409C-BE32-E72D297353CC}">
              <c16:uniqueId val="{00000003-B5D4-4547-A4E9-23BDE69CA56A}"/>
            </c:ext>
          </c:extLst>
        </c:ser>
        <c:ser>
          <c:idx val="4"/>
          <c:order val="4"/>
          <c:tx>
            <c:strRef>
              <c:f>Data!$T$1</c:f>
              <c:strCache>
                <c:ptCount val="1"/>
                <c:pt idx="0">
                  <c:v>World Trade</c:v>
                </c:pt>
              </c:strCache>
            </c:strRef>
          </c:tx>
          <c:spPr>
            <a:solidFill>
              <a:srgbClr val="82C836"/>
            </a:solidFill>
            <a:ln>
              <a:noFill/>
            </a:ln>
            <a:effectLst/>
          </c:spPr>
          <c:invertIfNegative val="0"/>
          <c:dLbls>
            <c:dLbl>
              <c:idx val="0"/>
              <c:tx>
                <c:rich>
                  <a:bodyPr/>
                  <a:lstStyle/>
                  <a:p>
                    <a:r>
                      <a:rPr lang="en-US"/>
                      <a:t>90%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2A2-45A3-B860-E6261406430F}"/>
                </c:ext>
              </c:extLst>
            </c:dLbl>
            <c:dLbl>
              <c:idx val="1"/>
              <c:tx>
                <c:rich>
                  <a:bodyPr/>
                  <a:lstStyle/>
                  <a:p>
                    <a:r>
                      <a:rPr lang="en-US"/>
                      <a:t>91%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2A2-45A3-B860-E6261406430F}"/>
                </c:ext>
              </c:extLst>
            </c:dLbl>
            <c:dLbl>
              <c:idx val="2"/>
              <c:tx>
                <c:rich>
                  <a:bodyPr/>
                  <a:lstStyle/>
                  <a:p>
                    <a:r>
                      <a:rPr lang="en-US"/>
                      <a:t>92%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2A2-45A3-B860-E6261406430F}"/>
                </c:ext>
              </c:extLst>
            </c:dLbl>
            <c:dLbl>
              <c:idx val="3"/>
              <c:tx>
                <c:rich>
                  <a:bodyPr/>
                  <a:lstStyle/>
                  <a:p>
                    <a:r>
                      <a:rPr lang="en-US"/>
                      <a:t>94%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2A2-45A3-B860-E6261406430F}"/>
                </c:ext>
              </c:extLst>
            </c:dLbl>
            <c:dLbl>
              <c:idx val="4"/>
              <c:tx>
                <c:rich>
                  <a:bodyPr/>
                  <a:lstStyle/>
                  <a:p>
                    <a:r>
                      <a:rPr lang="en-US"/>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2A2-45A3-B860-E6261406430F}"/>
                </c:ext>
              </c:extLst>
            </c:dLbl>
            <c:dLbl>
              <c:idx val="5"/>
              <c:tx>
                <c:rich>
                  <a:bodyPr/>
                  <a:lstStyle/>
                  <a:p>
                    <a:r>
                      <a:rPr lang="en-US"/>
                      <a:t>93%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2A2-45A3-B860-E6261406430F}"/>
                </c:ext>
              </c:extLst>
            </c:dLbl>
            <c:dLbl>
              <c:idx val="6"/>
              <c:tx>
                <c:rich>
                  <a:bodyPr/>
                  <a:lstStyle/>
                  <a:p>
                    <a:r>
                      <a:rPr lang="en-US"/>
                      <a:t>89%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2A2-45A3-B860-E6261406430F}"/>
                </c:ext>
              </c:extLst>
            </c:dLbl>
            <c:dLbl>
              <c:idx val="7"/>
              <c:tx>
                <c:rich>
                  <a:bodyPr/>
                  <a:lstStyle/>
                  <a:p>
                    <a:r>
                      <a:rPr lang="en-US"/>
                      <a:t>92%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2A2-45A3-B860-E6261406430F}"/>
                </c:ext>
              </c:extLst>
            </c:dLbl>
            <c:dLbl>
              <c:idx val="8"/>
              <c:tx>
                <c:rich>
                  <a:bodyPr/>
                  <a:lstStyle/>
                  <a:p>
                    <a:r>
                      <a:rPr lang="en-US"/>
                      <a:t>91%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2A2-45A3-B860-E6261406430F}"/>
                </c:ext>
              </c:extLst>
            </c:dLbl>
            <c:dLbl>
              <c:idx val="9"/>
              <c:tx>
                <c:rich>
                  <a:bodyPr/>
                  <a:lstStyle/>
                  <a:p>
                    <a:r>
                      <a:rPr lang="en-US"/>
                      <a:t>92%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2A2-45A3-B860-E6261406430F}"/>
                </c:ext>
              </c:extLst>
            </c:dLbl>
            <c:dLbl>
              <c:idx val="10"/>
              <c:tx>
                <c:rich>
                  <a:bodyPr/>
                  <a:lstStyle/>
                  <a:p>
                    <a:r>
                      <a:rPr lang="en-US"/>
                      <a:t>90%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2A2-45A3-B860-E6261406430F}"/>
                </c:ext>
              </c:extLst>
            </c:dLbl>
            <c:dLbl>
              <c:idx val="11"/>
              <c:tx>
                <c:rich>
                  <a:bodyPr/>
                  <a:lstStyle/>
                  <a:p>
                    <a:r>
                      <a:rPr lang="en-US"/>
                      <a:t>88%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2A2-45A3-B860-E6261406430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Data!$T$119:$T$130</c:f>
              <c:numCache>
                <c:formatCode>0%</c:formatCode>
                <c:ptCount val="12"/>
                <c:pt idx="0">
                  <c:v>0.86120149161525339</c:v>
                </c:pt>
                <c:pt idx="1">
                  <c:v>0.84635192089579991</c:v>
                </c:pt>
                <c:pt idx="2">
                  <c:v>0.86827617843733151</c:v>
                </c:pt>
                <c:pt idx="3">
                  <c:v>0.89116958962883219</c:v>
                </c:pt>
                <c:pt idx="4">
                  <c:v>0.8719480946365209</c:v>
                </c:pt>
                <c:pt idx="5">
                  <c:v>0.88223300860788334</c:v>
                </c:pt>
                <c:pt idx="6">
                  <c:v>0.83539939655668771</c:v>
                </c:pt>
                <c:pt idx="7">
                  <c:v>0.87110301630055786</c:v>
                </c:pt>
                <c:pt idx="8">
                  <c:v>0.85111631216701378</c:v>
                </c:pt>
                <c:pt idx="9">
                  <c:v>0.86246197525585577</c:v>
                </c:pt>
                <c:pt idx="10">
                  <c:v>0.85512031167775637</c:v>
                </c:pt>
                <c:pt idx="11">
                  <c:v>0.83227542205010863</c:v>
                </c:pt>
              </c:numCache>
            </c:numRef>
          </c:val>
          <c:extLst>
            <c:ext xmlns:c16="http://schemas.microsoft.com/office/drawing/2014/chart" uri="{C3380CC4-5D6E-409C-BE32-E72D297353CC}">
              <c16:uniqueId val="{00000004-B5D4-4547-A4E9-23BDE69CA56A}"/>
            </c:ext>
          </c:extLst>
        </c:ser>
        <c:ser>
          <c:idx val="5"/>
          <c:order val="5"/>
          <c:tx>
            <c:strRef>
              <c:f>Data!$U$1</c:f>
              <c:strCache>
                <c:ptCount val="1"/>
                <c:pt idx="0">
                  <c:v>Colombia</c:v>
                </c:pt>
              </c:strCache>
            </c:strRef>
          </c:tx>
          <c:spPr>
            <a:solidFill>
              <a:srgbClr val="8BCD43"/>
            </a:solidFill>
            <a:ln>
              <a:noFill/>
            </a:ln>
            <a:effectLst/>
          </c:spPr>
          <c:invertIfNegative val="0"/>
          <c:cat>
            <c:numRef>
              <c:f>Data!$A$119:$A$130</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Data!$U$119:$U$130</c:f>
              <c:numCache>
                <c:formatCode>0%</c:formatCode>
                <c:ptCount val="12"/>
                <c:pt idx="0">
                  <c:v>4.2619537152611839E-2</c:v>
                </c:pt>
                <c:pt idx="1">
                  <c:v>6.566297650030628E-2</c:v>
                </c:pt>
                <c:pt idx="2">
                  <c:v>5.049191472164008E-2</c:v>
                </c:pt>
                <c:pt idx="3">
                  <c:v>4.7306629843771625E-2</c:v>
                </c:pt>
                <c:pt idx="4">
                  <c:v>6.0157613271127598E-2</c:v>
                </c:pt>
                <c:pt idx="5">
                  <c:v>4.5232101246896916E-2</c:v>
                </c:pt>
                <c:pt idx="6">
                  <c:v>5.6534497292901595E-2</c:v>
                </c:pt>
                <c:pt idx="7">
                  <c:v>5.0943940560300549E-2</c:v>
                </c:pt>
                <c:pt idx="8">
                  <c:v>5.5743769727598119E-2</c:v>
                </c:pt>
                <c:pt idx="9">
                  <c:v>5.3237817741235115E-2</c:v>
                </c:pt>
                <c:pt idx="10">
                  <c:v>4.9617361501357107E-2</c:v>
                </c:pt>
                <c:pt idx="11">
                  <c:v>4.3666596499707562E-2</c:v>
                </c:pt>
              </c:numCache>
            </c:numRef>
          </c:val>
          <c:extLst>
            <c:ext xmlns:c16="http://schemas.microsoft.com/office/drawing/2014/chart" uri="{C3380CC4-5D6E-409C-BE32-E72D297353CC}">
              <c16:uniqueId val="{00000005-B5D4-4547-A4E9-23BDE69CA56A}"/>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Loaded truck distribution</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32007122922907E-2"/>
          <c:y val="3.3033033033033031E-2"/>
          <c:w val="0.86446017765312533"/>
          <c:h val="0.84255255255255257"/>
        </c:manualLayout>
      </c:layout>
      <c:barChart>
        <c:barDir val="bar"/>
        <c:grouping val="stacked"/>
        <c:varyColors val="0"/>
        <c:ser>
          <c:idx val="0"/>
          <c:order val="0"/>
          <c:tx>
            <c:strRef>
              <c:f>Data!$B$1</c:f>
              <c:strCache>
                <c:ptCount val="1"/>
                <c:pt idx="0">
                  <c:v>BOTA</c:v>
                </c:pt>
              </c:strCache>
            </c:strRef>
          </c:tx>
          <c:spPr>
            <a:solidFill>
              <a:schemeClr val="tx1">
                <a:lumMod val="40000"/>
                <a:lumOff val="60000"/>
              </a:schemeClr>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Data!$B$158:$B$169</c:f>
              <c:numCache>
                <c:formatCode>_(* #,##0_);_(* \(#,##0\);_(* "-"??_);_(@_)</c:formatCode>
                <c:ptCount val="12"/>
                <c:pt idx="0">
                  <c:v>155.83315022307659</c:v>
                </c:pt>
                <c:pt idx="1">
                  <c:v>155.0682249629798</c:v>
                </c:pt>
                <c:pt idx="2">
                  <c:v>162.05659571702881</c:v>
                </c:pt>
                <c:pt idx="3">
                  <c:v>130.49938421764529</c:v>
                </c:pt>
                <c:pt idx="4">
                  <c:v>117.59273712400247</c:v>
                </c:pt>
                <c:pt idx="5">
                  <c:v>83.433922702703228</c:v>
                </c:pt>
                <c:pt idx="6">
                  <c:v>79.197609725842099</c:v>
                </c:pt>
                <c:pt idx="7">
                  <c:v>93.198319084339687</c:v>
                </c:pt>
                <c:pt idx="8">
                  <c:v>99.422545872823775</c:v>
                </c:pt>
                <c:pt idx="9">
                  <c:v>139.8569780072398</c:v>
                </c:pt>
                <c:pt idx="10">
                  <c:v>72.646604958653555</c:v>
                </c:pt>
                <c:pt idx="11">
                  <c:v>66.552148612435829</c:v>
                </c:pt>
              </c:numCache>
            </c:numRef>
          </c:val>
          <c:extLst>
            <c:ext xmlns:c16="http://schemas.microsoft.com/office/drawing/2014/chart" uri="{C3380CC4-5D6E-409C-BE32-E72D297353CC}">
              <c16:uniqueId val="{00000000-F018-48B2-9AB0-3CBA8F517FA9}"/>
            </c:ext>
          </c:extLst>
        </c:ser>
        <c:ser>
          <c:idx val="1"/>
          <c:order val="1"/>
          <c:tx>
            <c:strRef>
              <c:f>Data!$C$1</c:f>
              <c:strCache>
                <c:ptCount val="1"/>
                <c:pt idx="0">
                  <c:v>Zaragoza</c:v>
                </c:pt>
              </c:strCache>
            </c:strRef>
          </c:tx>
          <c:spPr>
            <a:solidFill>
              <a:srgbClr val="0070C0"/>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Data!$C$158:$C$169</c:f>
              <c:numCache>
                <c:formatCode>_(* #,##0_);_(* \(#,##0\);_(* "-"??_);_(@_)</c:formatCode>
                <c:ptCount val="12"/>
                <c:pt idx="0">
                  <c:v>978.44983521088318</c:v>
                </c:pt>
                <c:pt idx="1">
                  <c:v>1007.7099238163579</c:v>
                </c:pt>
                <c:pt idx="2">
                  <c:v>1116.6497947457922</c:v>
                </c:pt>
                <c:pt idx="3">
                  <c:v>927.25430142969583</c:v>
                </c:pt>
                <c:pt idx="4">
                  <c:v>1250.2369107081574</c:v>
                </c:pt>
                <c:pt idx="5">
                  <c:v>1281.7890410065183</c:v>
                </c:pt>
                <c:pt idx="6">
                  <c:v>1398.7862442098219</c:v>
                </c:pt>
                <c:pt idx="7">
                  <c:v>1332.8310951463181</c:v>
                </c:pt>
                <c:pt idx="8">
                  <c:v>1223.4497349914195</c:v>
                </c:pt>
                <c:pt idx="9">
                  <c:v>1318.1915055074942</c:v>
                </c:pt>
                <c:pt idx="10">
                  <c:v>1258.6719367863034</c:v>
                </c:pt>
                <c:pt idx="11">
                  <c:v>1031.0840687387811</c:v>
                </c:pt>
              </c:numCache>
            </c:numRef>
          </c:val>
          <c:extLst>
            <c:ext xmlns:c16="http://schemas.microsoft.com/office/drawing/2014/chart" uri="{C3380CC4-5D6E-409C-BE32-E72D297353CC}">
              <c16:uniqueId val="{00000001-F018-48B2-9AB0-3CBA8F517FA9}"/>
            </c:ext>
          </c:extLst>
        </c:ser>
        <c:ser>
          <c:idx val="2"/>
          <c:order val="2"/>
          <c:tx>
            <c:strRef>
              <c:f>Data!$D$1</c:f>
              <c:strCache>
                <c:ptCount val="1"/>
                <c:pt idx="0">
                  <c:v>Santa Teresa</c:v>
                </c:pt>
              </c:strCache>
              <c:extLst xmlns:c15="http://schemas.microsoft.com/office/drawing/2012/chart"/>
            </c:strRef>
          </c:tx>
          <c:spPr>
            <a:solidFill>
              <a:srgbClr val="000000"/>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extLst xmlns:c15="http://schemas.microsoft.com/office/drawing/2012/chart"/>
            </c:numRef>
          </c:cat>
          <c:val>
            <c:numRef>
              <c:f>Data!$D$158:$D$169</c:f>
              <c:numCache>
                <c:formatCode>_(* #,##0_);_(* \(#,##0\);_(* "-"??_);_(@_)</c:formatCode>
                <c:ptCount val="12"/>
                <c:pt idx="0">
                  <c:v>55.476487391504236</c:v>
                </c:pt>
                <c:pt idx="1">
                  <c:v>47.587931357539972</c:v>
                </c:pt>
                <c:pt idx="2">
                  <c:v>56.866219910879778</c:v>
                </c:pt>
                <c:pt idx="3">
                  <c:v>122.44318433986993</c:v>
                </c:pt>
                <c:pt idx="4">
                  <c:v>132.18755959376415</c:v>
                </c:pt>
                <c:pt idx="5">
                  <c:v>80.297562527793033</c:v>
                </c:pt>
                <c:pt idx="6">
                  <c:v>115.31971013476998</c:v>
                </c:pt>
                <c:pt idx="7">
                  <c:v>77.534897808370232</c:v>
                </c:pt>
                <c:pt idx="8">
                  <c:v>98.665067813430369</c:v>
                </c:pt>
                <c:pt idx="9">
                  <c:v>175.77898812435629</c:v>
                </c:pt>
                <c:pt idx="10">
                  <c:v>129.41191427246181</c:v>
                </c:pt>
                <c:pt idx="11">
                  <c:v>141.64351298493597</c:v>
                </c:pt>
              </c:numCache>
              <c:extLst xmlns:c15="http://schemas.microsoft.com/office/drawing/2012/chart"/>
            </c:numRef>
          </c:val>
          <c:extLst xmlns:c15="http://schemas.microsoft.com/office/drawing/2012/chart">
            <c:ext xmlns:c16="http://schemas.microsoft.com/office/drawing/2014/chart" uri="{C3380CC4-5D6E-409C-BE32-E72D297353CC}">
              <c16:uniqueId val="{00000002-F018-48B2-9AB0-3CBA8F517FA9}"/>
            </c:ext>
          </c:extLst>
        </c:ser>
        <c:ser>
          <c:idx val="3"/>
          <c:order val="3"/>
          <c:tx>
            <c:strRef>
              <c:f>Data!$E$1</c:f>
              <c:strCache>
                <c:ptCount val="1"/>
                <c:pt idx="0">
                  <c:v>Brownsville</c:v>
                </c:pt>
              </c:strCache>
            </c:strRef>
          </c:tx>
          <c:spPr>
            <a:solidFill>
              <a:srgbClr val="FFC000"/>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Data!$E$158:$E$169</c:f>
              <c:numCache>
                <c:formatCode>_(* #,##0_);_(* \(#,##0\);_(* "-"??_);_(@_)</c:formatCode>
                <c:ptCount val="12"/>
                <c:pt idx="0">
                  <c:v>468.18474939756618</c:v>
                </c:pt>
                <c:pt idx="1">
                  <c:v>453.72070751732775</c:v>
                </c:pt>
                <c:pt idx="2">
                  <c:v>526.04715320761431</c:v>
                </c:pt>
                <c:pt idx="3">
                  <c:v>507.44664337055923</c:v>
                </c:pt>
                <c:pt idx="4">
                  <c:v>671.06852987337265</c:v>
                </c:pt>
                <c:pt idx="5">
                  <c:v>469.65859866734502</c:v>
                </c:pt>
                <c:pt idx="6">
                  <c:v>466.55057947949922</c:v>
                </c:pt>
                <c:pt idx="7">
                  <c:v>534.84441672933258</c:v>
                </c:pt>
                <c:pt idx="8">
                  <c:v>483.67140220027545</c:v>
                </c:pt>
                <c:pt idx="9">
                  <c:v>537.22561352984917</c:v>
                </c:pt>
                <c:pt idx="10">
                  <c:v>439.35732422772617</c:v>
                </c:pt>
                <c:pt idx="11">
                  <c:v>385.30352906895439</c:v>
                </c:pt>
              </c:numCache>
            </c:numRef>
          </c:val>
          <c:extLst>
            <c:ext xmlns:c16="http://schemas.microsoft.com/office/drawing/2014/chart" uri="{C3380CC4-5D6E-409C-BE32-E72D297353CC}">
              <c16:uniqueId val="{00000003-F018-48B2-9AB0-3CBA8F517FA9}"/>
            </c:ext>
          </c:extLst>
        </c:ser>
        <c:ser>
          <c:idx val="4"/>
          <c:order val="4"/>
          <c:tx>
            <c:strRef>
              <c:f>Data!$F$1</c:f>
              <c:strCache>
                <c:ptCount val="1"/>
                <c:pt idx="0">
                  <c:v>World Trade</c:v>
                </c:pt>
              </c:strCache>
            </c:strRef>
          </c:tx>
          <c:spPr>
            <a:solidFill>
              <a:srgbClr val="00B050"/>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Data!$F$158:$F$169</c:f>
              <c:numCache>
                <c:formatCode>_(* #,##0_);_(* \(#,##0\);_(* "-"??_);_(@_)</c:formatCode>
                <c:ptCount val="12"/>
                <c:pt idx="0">
                  <c:v>959.95383303403059</c:v>
                </c:pt>
                <c:pt idx="1">
                  <c:v>762.59151827747053</c:v>
                </c:pt>
                <c:pt idx="2">
                  <c:v>806.08260761536815</c:v>
                </c:pt>
                <c:pt idx="3">
                  <c:v>707.99604756959843</c:v>
                </c:pt>
                <c:pt idx="4">
                  <c:v>896.10240326512132</c:v>
                </c:pt>
                <c:pt idx="5">
                  <c:v>904.68146894767688</c:v>
                </c:pt>
                <c:pt idx="6">
                  <c:v>1020.452974107766</c:v>
                </c:pt>
                <c:pt idx="7">
                  <c:v>1011.5509482337386</c:v>
                </c:pt>
                <c:pt idx="8">
                  <c:v>825.92134002616081</c:v>
                </c:pt>
                <c:pt idx="9">
                  <c:v>1000.1975050924896</c:v>
                </c:pt>
                <c:pt idx="10">
                  <c:v>1047.9226122972964</c:v>
                </c:pt>
                <c:pt idx="11">
                  <c:v>936.28945009788788</c:v>
                </c:pt>
              </c:numCache>
            </c:numRef>
          </c:val>
          <c:extLst>
            <c:ext xmlns:c16="http://schemas.microsoft.com/office/drawing/2014/chart" uri="{C3380CC4-5D6E-409C-BE32-E72D297353CC}">
              <c16:uniqueId val="{00000004-F018-48B2-9AB0-3CBA8F517FA9}"/>
            </c:ext>
          </c:extLst>
        </c:ser>
        <c:ser>
          <c:idx val="5"/>
          <c:order val="5"/>
          <c:tx>
            <c:strRef>
              <c:f>Data!$G$1</c:f>
              <c:strCache>
                <c:ptCount val="1"/>
                <c:pt idx="0">
                  <c:v>Colombia</c:v>
                </c:pt>
              </c:strCache>
            </c:strRef>
          </c:tx>
          <c:spPr>
            <a:solidFill>
              <a:srgbClr val="92D050"/>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Data!$G$158:$G$169</c:f>
              <c:numCache>
                <c:formatCode>_(* #,##0_);_(* \(#,##0\);_(* "-"??_);_(@_)</c:formatCode>
                <c:ptCount val="12"/>
                <c:pt idx="0">
                  <c:v>70.239551426908932</c:v>
                </c:pt>
                <c:pt idx="1">
                  <c:v>137.35333267781706</c:v>
                </c:pt>
                <c:pt idx="2">
                  <c:v>107.17993018912689</c:v>
                </c:pt>
                <c:pt idx="3">
                  <c:v>136.11419101916039</c:v>
                </c:pt>
                <c:pt idx="4">
                  <c:v>150.50737264270884</c:v>
                </c:pt>
                <c:pt idx="5">
                  <c:v>77.06147423547128</c:v>
                </c:pt>
                <c:pt idx="6">
                  <c:v>49.417299571469144</c:v>
                </c:pt>
                <c:pt idx="7">
                  <c:v>82.272704435130706</c:v>
                </c:pt>
                <c:pt idx="8">
                  <c:v>98.658734295394396</c:v>
                </c:pt>
                <c:pt idx="9">
                  <c:v>137.57403251775128</c:v>
                </c:pt>
                <c:pt idx="10">
                  <c:v>134.68197803291994</c:v>
                </c:pt>
                <c:pt idx="11">
                  <c:v>112.8433759965113</c:v>
                </c:pt>
              </c:numCache>
            </c:numRef>
          </c:val>
          <c:extLst>
            <c:ext xmlns:c16="http://schemas.microsoft.com/office/drawing/2014/chart" uri="{C3380CC4-5D6E-409C-BE32-E72D297353CC}">
              <c16:uniqueId val="{00000005-F018-48B2-9AB0-3CBA8F517FA9}"/>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Number of loaded trucks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Data!$P$1</c:f>
              <c:strCache>
                <c:ptCount val="1"/>
                <c:pt idx="0">
                  <c:v>BOTA</c:v>
                </c:pt>
              </c:strCache>
            </c:strRef>
          </c:tx>
          <c:spPr>
            <a:solidFill>
              <a:srgbClr val="96BAEA"/>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Data!$P$158:$P$169</c:f>
              <c:numCache>
                <c:formatCode>0%</c:formatCode>
                <c:ptCount val="12"/>
                <c:pt idx="0">
                  <c:v>5.797067450550239E-2</c:v>
                </c:pt>
                <c:pt idx="1">
                  <c:v>6.0478280621792668E-2</c:v>
                </c:pt>
                <c:pt idx="2">
                  <c:v>5.8401250257027394E-2</c:v>
                </c:pt>
                <c:pt idx="3">
                  <c:v>5.1545054141743187E-2</c:v>
                </c:pt>
                <c:pt idx="4">
                  <c:v>3.654563852960592E-2</c:v>
                </c:pt>
                <c:pt idx="5">
                  <c:v>2.8800886161837517E-2</c:v>
                </c:pt>
                <c:pt idx="6">
                  <c:v>2.5304978703510877E-2</c:v>
                </c:pt>
                <c:pt idx="7">
                  <c:v>2.9754599191511927E-2</c:v>
                </c:pt>
                <c:pt idx="8">
                  <c:v>3.5134263372396467E-2</c:v>
                </c:pt>
                <c:pt idx="9">
                  <c:v>4.2267872719639568E-2</c:v>
                </c:pt>
                <c:pt idx="10">
                  <c:v>2.3565959955029379E-2</c:v>
                </c:pt>
                <c:pt idx="11">
                  <c:v>2.4891254899265976E-2</c:v>
                </c:pt>
              </c:numCache>
            </c:numRef>
          </c:val>
          <c:extLst>
            <c:ext xmlns:c16="http://schemas.microsoft.com/office/drawing/2014/chart" uri="{C3380CC4-5D6E-409C-BE32-E72D297353CC}">
              <c16:uniqueId val="{00000000-FDE3-46BA-BD31-C59295A5FDF0}"/>
            </c:ext>
          </c:extLst>
        </c:ser>
        <c:ser>
          <c:idx val="1"/>
          <c:order val="1"/>
          <c:tx>
            <c:strRef>
              <c:f>Data!$Q$1</c:f>
              <c:strCache>
                <c:ptCount val="1"/>
                <c:pt idx="0">
                  <c:v>Zaragoza</c:v>
                </c:pt>
              </c:strCache>
            </c:strRef>
          </c:tx>
          <c:spPr>
            <a:solidFill>
              <a:schemeClr val="tx1">
                <a:lumMod val="40000"/>
                <a:lumOff val="60000"/>
              </a:schemeClr>
            </a:solidFill>
            <a:ln>
              <a:noFill/>
            </a:ln>
            <a:effectLst/>
          </c:spPr>
          <c:invertIfNegative val="0"/>
          <c:dLbls>
            <c:dLbl>
              <c:idx val="0"/>
              <c:tx>
                <c:rich>
                  <a:bodyPr/>
                  <a:lstStyle/>
                  <a:p>
                    <a:r>
                      <a:rPr lang="en-US"/>
                      <a:t>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C7E-4714-A72E-ED9BAA7291DA}"/>
                </c:ext>
              </c:extLst>
            </c:dLbl>
            <c:dLbl>
              <c:idx val="1"/>
              <c:tx>
                <c:rich>
                  <a:bodyPr/>
                  <a:lstStyle/>
                  <a:p>
                    <a:r>
                      <a:rPr lang="en-US"/>
                      <a:t>47%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C7E-4714-A72E-ED9BAA7291DA}"/>
                </c:ext>
              </c:extLst>
            </c:dLbl>
            <c:dLbl>
              <c:idx val="2"/>
              <c:tx>
                <c:rich>
                  <a:bodyPr/>
                  <a:lstStyle/>
                  <a:p>
                    <a:r>
                      <a:rPr lang="en-US"/>
                      <a:t>48%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C7E-4714-A72E-ED9BAA7291DA}"/>
                </c:ext>
              </c:extLst>
            </c:dLbl>
            <c:dLbl>
              <c:idx val="3"/>
              <c:tx>
                <c:rich>
                  <a:bodyPr/>
                  <a:lstStyle/>
                  <a:p>
                    <a:r>
                      <a:rPr lang="en-US"/>
                      <a:t>47%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C7E-4714-A72E-ED9BAA7291DA}"/>
                </c:ext>
              </c:extLst>
            </c:dLbl>
            <c:dLbl>
              <c:idx val="4"/>
              <c:tx>
                <c:rich>
                  <a:bodyPr/>
                  <a:lstStyle/>
                  <a:p>
                    <a:r>
                      <a:rPr lang="en-US"/>
                      <a:t>47%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C7E-4714-A72E-ED9BAA7291DA}"/>
                </c:ext>
              </c:extLst>
            </c:dLbl>
            <c:dLbl>
              <c:idx val="5"/>
              <c:tx>
                <c:rich>
                  <a:bodyPr/>
                  <a:lstStyle/>
                  <a:p>
                    <a:r>
                      <a:rPr lang="en-US"/>
                      <a:t>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C7E-4714-A72E-ED9BAA7291DA}"/>
                </c:ext>
              </c:extLst>
            </c:dLbl>
            <c:dLbl>
              <c:idx val="6"/>
              <c:tx>
                <c:rich>
                  <a:bodyPr/>
                  <a:lstStyle/>
                  <a:p>
                    <a:r>
                      <a:rPr lang="en-US"/>
                      <a:t>51%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C7E-4714-A72E-ED9BAA7291DA}"/>
                </c:ext>
              </c:extLst>
            </c:dLbl>
            <c:dLbl>
              <c:idx val="7"/>
              <c:tx>
                <c:rich>
                  <a:bodyPr/>
                  <a:lstStyle/>
                  <a:p>
                    <a:r>
                      <a:rPr lang="en-US"/>
                      <a:t>48%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C7E-4714-A72E-ED9BAA7291DA}"/>
                </c:ext>
              </c:extLst>
            </c:dLbl>
            <c:dLbl>
              <c:idx val="8"/>
              <c:tx>
                <c:rich>
                  <a:bodyPr/>
                  <a:lstStyle/>
                  <a:p>
                    <a:r>
                      <a:rPr lang="en-US"/>
                      <a:t>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C7E-4714-A72E-ED9BAA7291DA}"/>
                </c:ext>
              </c:extLst>
            </c:dLbl>
            <c:dLbl>
              <c:idx val="9"/>
              <c:tx>
                <c:rich>
                  <a:bodyPr/>
                  <a:lstStyle/>
                  <a:p>
                    <a:r>
                      <a:rPr lang="en-US"/>
                      <a:t>49%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7E-4714-A72E-ED9BAA7291DA}"/>
                </c:ext>
              </c:extLst>
            </c:dLbl>
            <c:dLbl>
              <c:idx val="10"/>
              <c:tx>
                <c:rich>
                  <a:bodyPr/>
                  <a:lstStyle/>
                  <a:p>
                    <a:r>
                      <a:rPr lang="en-US"/>
                      <a:t>47%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7E-4714-A72E-ED9BAA7291DA}"/>
                </c:ext>
              </c:extLst>
            </c:dLbl>
            <c:dLbl>
              <c:idx val="11"/>
              <c:tx>
                <c:rich>
                  <a:bodyPr/>
                  <a:lstStyle/>
                  <a:p>
                    <a:r>
                      <a:rPr lang="en-US"/>
                      <a:t>46%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7E-4714-A72E-ED9BAA7291D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Data!$Q$158:$Q$169</c:f>
              <c:numCache>
                <c:formatCode>0%</c:formatCode>
                <c:ptCount val="12"/>
                <c:pt idx="0">
                  <c:v>0.36398800149888105</c:v>
                </c:pt>
                <c:pt idx="1">
                  <c:v>0.39301774152945002</c:v>
                </c:pt>
                <c:pt idx="2">
                  <c:v>0.40241339035825902</c:v>
                </c:pt>
                <c:pt idx="3">
                  <c:v>0.36624979847142713</c:v>
                </c:pt>
                <c:pt idx="4">
                  <c:v>0.38855040993671491</c:v>
                </c:pt>
                <c:pt idx="5">
                  <c:v>0.44246583473083584</c:v>
                </c:pt>
                <c:pt idx="6">
                  <c:v>0.44693591439217067</c:v>
                </c:pt>
                <c:pt idx="7">
                  <c:v>0.42552114046364153</c:v>
                </c:pt>
                <c:pt idx="8">
                  <c:v>0.43234665572798153</c:v>
                </c:pt>
                <c:pt idx="9">
                  <c:v>0.39838663446607991</c:v>
                </c:pt>
                <c:pt idx="10">
                  <c:v>0.40830280335477703</c:v>
                </c:pt>
                <c:pt idx="11">
                  <c:v>0.38563708178692163</c:v>
                </c:pt>
              </c:numCache>
            </c:numRef>
          </c:val>
          <c:extLst>
            <c:ext xmlns:c16="http://schemas.microsoft.com/office/drawing/2014/chart" uri="{C3380CC4-5D6E-409C-BE32-E72D297353CC}">
              <c16:uniqueId val="{00000001-FDE3-46BA-BD31-C59295A5FDF0}"/>
            </c:ext>
          </c:extLst>
        </c:ser>
        <c:ser>
          <c:idx val="2"/>
          <c:order val="2"/>
          <c:tx>
            <c:strRef>
              <c:f>Data!$R$1</c:f>
              <c:strCache>
                <c:ptCount val="1"/>
                <c:pt idx="0">
                  <c:v>Santa Teresa</c:v>
                </c:pt>
              </c:strCache>
            </c:strRef>
          </c:tx>
          <c:spPr>
            <a:solidFill>
              <a:srgbClr val="6B9EE3"/>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Data!$R$158:$R$169</c:f>
              <c:numCache>
                <c:formatCode>0%</c:formatCode>
                <c:ptCount val="12"/>
                <c:pt idx="0">
                  <c:v>2.0637517682712263E-2</c:v>
                </c:pt>
                <c:pt idx="1">
                  <c:v>1.855980661118032E-2</c:v>
                </c:pt>
                <c:pt idx="2">
                  <c:v>2.0493200696289026E-2</c:v>
                </c:pt>
                <c:pt idx="3">
                  <c:v>4.8362991165997071E-2</c:v>
                </c:pt>
                <c:pt idx="4">
                  <c:v>4.1081438268846873E-2</c:v>
                </c:pt>
                <c:pt idx="5">
                  <c:v>2.7718233573609367E-2</c:v>
                </c:pt>
                <c:pt idx="6">
                  <c:v>3.6846602052223405E-2</c:v>
                </c:pt>
                <c:pt idx="7">
                  <c:v>2.4753877862916801E-2</c:v>
                </c:pt>
                <c:pt idx="8">
                  <c:v>3.4866583306432532E-2</c:v>
                </c:pt>
                <c:pt idx="9">
                  <c:v>5.3124298856526968E-2</c:v>
                </c:pt>
                <c:pt idx="10">
                  <c:v>4.1980158483445447E-2</c:v>
                </c:pt>
                <c:pt idx="11">
                  <c:v>5.2976272893415305E-2</c:v>
                </c:pt>
              </c:numCache>
            </c:numRef>
          </c:val>
          <c:extLst xmlns:c15="http://schemas.microsoft.com/office/drawing/2012/chart">
            <c:ext xmlns:c16="http://schemas.microsoft.com/office/drawing/2014/chart" uri="{C3380CC4-5D6E-409C-BE32-E72D297353CC}">
              <c16:uniqueId val="{00000002-FDE3-46BA-BD31-C59295A5FDF0}"/>
            </c:ext>
          </c:extLst>
        </c:ser>
        <c:ser>
          <c:idx val="3"/>
          <c:order val="3"/>
          <c:tx>
            <c:strRef>
              <c:f>Data!$S$1</c:f>
              <c:strCache>
                <c:ptCount val="1"/>
                <c:pt idx="0">
                  <c:v>Brownsville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Data!$S$158:$S$169</c:f>
              <c:numCache>
                <c:formatCode>0%</c:formatCode>
                <c:ptCount val="12"/>
                <c:pt idx="0">
                  <c:v>0.17416695790923781</c:v>
                </c:pt>
                <c:pt idx="1">
                  <c:v>0.17695597070065264</c:v>
                </c:pt>
                <c:pt idx="2">
                  <c:v>0.18957458229666171</c:v>
                </c:pt>
                <c:pt idx="3">
                  <c:v>0.20043285923064627</c:v>
                </c:pt>
                <c:pt idx="4">
                  <c:v>0.20855563465186555</c:v>
                </c:pt>
                <c:pt idx="5">
                  <c:v>0.1621233114418589</c:v>
                </c:pt>
                <c:pt idx="6">
                  <c:v>0.14907081815610759</c:v>
                </c:pt>
                <c:pt idx="7">
                  <c:v>0.17075502440336762</c:v>
                </c:pt>
                <c:pt idx="8">
                  <c:v>0.17092137685085948</c:v>
                </c:pt>
                <c:pt idx="9">
                  <c:v>0.16236146510497657</c:v>
                </c:pt>
                <c:pt idx="10">
                  <c:v>0.14252389515783029</c:v>
                </c:pt>
                <c:pt idx="11">
                  <c:v>0.14410786962706684</c:v>
                </c:pt>
              </c:numCache>
            </c:numRef>
          </c:val>
          <c:extLst>
            <c:ext xmlns:c16="http://schemas.microsoft.com/office/drawing/2014/chart" uri="{C3380CC4-5D6E-409C-BE32-E72D297353CC}">
              <c16:uniqueId val="{00000003-FDE3-46BA-BD31-C59295A5FDF0}"/>
            </c:ext>
          </c:extLst>
        </c:ser>
        <c:ser>
          <c:idx val="4"/>
          <c:order val="4"/>
          <c:tx>
            <c:strRef>
              <c:f>Data!$T$1</c:f>
              <c:strCache>
                <c:ptCount val="1"/>
                <c:pt idx="0">
                  <c:v>World Trade</c:v>
                </c:pt>
              </c:strCache>
            </c:strRef>
          </c:tx>
          <c:spPr>
            <a:solidFill>
              <a:srgbClr val="82C836"/>
            </a:solidFill>
            <a:ln>
              <a:noFill/>
            </a:ln>
            <a:effectLst/>
          </c:spPr>
          <c:invertIfNegative val="0"/>
          <c:dLbls>
            <c:dLbl>
              <c:idx val="0"/>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5C7E-4714-A72E-ED9BAA7291DA}"/>
                </c:ext>
              </c:extLst>
            </c:dLbl>
            <c:dLbl>
              <c:idx val="1"/>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C7E-4714-A72E-ED9BAA7291DA}"/>
                </c:ext>
              </c:extLst>
            </c:dLbl>
            <c:dLbl>
              <c:idx val="2"/>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C7E-4714-A72E-ED9BAA7291DA}"/>
                </c:ext>
              </c:extLst>
            </c:dLbl>
            <c:dLbl>
              <c:idx val="3"/>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C7E-4714-A72E-ED9BAA7291DA}"/>
                </c:ext>
              </c:extLst>
            </c:dLbl>
            <c:dLbl>
              <c:idx val="4"/>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C7E-4714-A72E-ED9BAA7291DA}"/>
                </c:ext>
              </c:extLst>
            </c:dLbl>
            <c:dLbl>
              <c:idx val="5"/>
              <c:tx>
                <c:rich>
                  <a:bodyPr/>
                  <a:lstStyle/>
                  <a:p>
                    <a:r>
                      <a:rPr lang="en-US"/>
                      <a:t>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C7E-4714-A72E-ED9BAA7291DA}"/>
                </c:ext>
              </c:extLst>
            </c:dLbl>
            <c:dLbl>
              <c:idx val="6"/>
              <c:tx>
                <c:rich>
                  <a:bodyPr/>
                  <a:lstStyle/>
                  <a:p>
                    <a:r>
                      <a:rPr lang="en-US"/>
                      <a:t>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C7E-4714-A72E-ED9BAA7291DA}"/>
                </c:ext>
              </c:extLst>
            </c:dLbl>
            <c:dLbl>
              <c:idx val="7"/>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C7E-4714-A72E-ED9BAA7291DA}"/>
                </c:ext>
              </c:extLst>
            </c:dLbl>
            <c:dLbl>
              <c:idx val="8"/>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C7E-4714-A72E-ED9BAA7291DA}"/>
                </c:ext>
              </c:extLst>
            </c:dLbl>
            <c:dLbl>
              <c:idx val="9"/>
              <c:tx>
                <c:rich>
                  <a:bodyPr/>
                  <a:lstStyle/>
                  <a:p>
                    <a:r>
                      <a:rPr lang="en-US"/>
                      <a:t>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C7E-4714-A72E-ED9BAA7291DA}"/>
                </c:ext>
              </c:extLst>
            </c:dLbl>
            <c:dLbl>
              <c:idx val="10"/>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C7E-4714-A72E-ED9BAA7291DA}"/>
                </c:ext>
              </c:extLst>
            </c:dLbl>
            <c:dLbl>
              <c:idx val="11"/>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C7E-4714-A72E-ED9BAA7291D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Data!$T$158:$T$169</c:f>
              <c:numCache>
                <c:formatCode>0%</c:formatCode>
                <c:ptCount val="12"/>
                <c:pt idx="0">
                  <c:v>0.35710740054643619</c:v>
                </c:pt>
                <c:pt idx="1">
                  <c:v>0.29741891901577067</c:v>
                </c:pt>
                <c:pt idx="2">
                  <c:v>0.29049253988639473</c:v>
                </c:pt>
                <c:pt idx="3">
                  <c:v>0.27964648893094696</c:v>
                </c:pt>
                <c:pt idx="4">
                  <c:v>0.27849198272087655</c:v>
                </c:pt>
                <c:pt idx="5">
                  <c:v>0.3122905786502328</c:v>
                </c:pt>
                <c:pt idx="6">
                  <c:v>0.32605202186178461</c:v>
                </c:pt>
                <c:pt idx="7">
                  <c:v>0.32294888279316836</c:v>
                </c:pt>
                <c:pt idx="8">
                  <c:v>0.29186677559514784</c:v>
                </c:pt>
                <c:pt idx="9">
                  <c:v>0.30228181276419352</c:v>
                </c:pt>
                <c:pt idx="10">
                  <c:v>0.33993745931310992</c:v>
                </c:pt>
                <c:pt idx="11">
                  <c:v>0.35018282426309649</c:v>
                </c:pt>
              </c:numCache>
            </c:numRef>
          </c:val>
          <c:extLst>
            <c:ext xmlns:c16="http://schemas.microsoft.com/office/drawing/2014/chart" uri="{C3380CC4-5D6E-409C-BE32-E72D297353CC}">
              <c16:uniqueId val="{00000004-FDE3-46BA-BD31-C59295A5FDF0}"/>
            </c:ext>
          </c:extLst>
        </c:ser>
        <c:ser>
          <c:idx val="5"/>
          <c:order val="5"/>
          <c:tx>
            <c:strRef>
              <c:f>Data!$U$1</c:f>
              <c:strCache>
                <c:ptCount val="1"/>
                <c:pt idx="0">
                  <c:v>Colombia</c:v>
                </c:pt>
              </c:strCache>
            </c:strRef>
          </c:tx>
          <c:spPr>
            <a:solidFill>
              <a:srgbClr val="8BCD43"/>
            </a:solidFill>
            <a:ln>
              <a:noFill/>
            </a:ln>
            <a:effectLst/>
          </c:spPr>
          <c:invertIfNegative val="0"/>
          <c:cat>
            <c:numRef>
              <c:f>Data!$A$158:$A$169</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Data!$U$158:$U$169</c:f>
              <c:numCache>
                <c:formatCode>0%</c:formatCode>
                <c:ptCount val="12"/>
                <c:pt idx="0">
                  <c:v>2.6129447857230412E-2</c:v>
                </c:pt>
                <c:pt idx="1">
                  <c:v>5.3569281521153748E-2</c:v>
                </c:pt>
                <c:pt idx="2">
                  <c:v>3.8625036505368152E-2</c:v>
                </c:pt>
                <c:pt idx="3">
                  <c:v>5.3762808059239379E-2</c:v>
                </c:pt>
                <c:pt idx="4">
                  <c:v>4.6774895892090114E-2</c:v>
                </c:pt>
                <c:pt idx="5">
                  <c:v>2.6601155441625595E-2</c:v>
                </c:pt>
                <c:pt idx="6">
                  <c:v>1.5789664834202764E-2</c:v>
                </c:pt>
                <c:pt idx="7">
                  <c:v>2.6266475285393651E-2</c:v>
                </c:pt>
                <c:pt idx="8">
                  <c:v>3.486434514718207E-2</c:v>
                </c:pt>
                <c:pt idx="9">
                  <c:v>4.1577916088583362E-2</c:v>
                </c:pt>
                <c:pt idx="10">
                  <c:v>4.3689723735807783E-2</c:v>
                </c:pt>
                <c:pt idx="11">
                  <c:v>4.2204696530233794E-2</c:v>
                </c:pt>
              </c:numCache>
            </c:numRef>
          </c:val>
          <c:extLst>
            <c:ext xmlns:c16="http://schemas.microsoft.com/office/drawing/2014/chart" uri="{C3380CC4-5D6E-409C-BE32-E72D297353CC}">
              <c16:uniqueId val="{00000005-FDE3-46BA-BD31-C59295A5FDF0}"/>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Loaded truck distribution</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Data!$J$1</c:f>
              <c:strCache>
                <c:ptCount val="1"/>
                <c:pt idx="0">
                  <c:v>El Paso</c:v>
                </c:pt>
              </c:strCache>
            </c:strRef>
          </c:tx>
          <c:spPr>
            <a:ln w="50800" cap="rnd">
              <a:solidFill>
                <a:srgbClr val="2967BA"/>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Data!$J$2:$J$13</c:f>
              <c:numCache>
                <c:formatCode>_("$"* #,##0_);_("$"* \(#,##0\);_("$"* "-"??_);_(@_)</c:formatCode>
                <c:ptCount val="12"/>
                <c:pt idx="0">
                  <c:v>81430.840205515095</c:v>
                </c:pt>
                <c:pt idx="1">
                  <c:v>76516.188573588021</c:v>
                </c:pt>
                <c:pt idx="2">
                  <c:v>78719.916724382434</c:v>
                </c:pt>
                <c:pt idx="3">
                  <c:v>95467.237597119572</c:v>
                </c:pt>
                <c:pt idx="4">
                  <c:v>88332.097595473839</c:v>
                </c:pt>
                <c:pt idx="5">
                  <c:v>85134.599240659794</c:v>
                </c:pt>
                <c:pt idx="6">
                  <c:v>89388.231796033215</c:v>
                </c:pt>
                <c:pt idx="7">
                  <c:v>83407.832486993371</c:v>
                </c:pt>
                <c:pt idx="8">
                  <c:v>88787.182533224841</c:v>
                </c:pt>
                <c:pt idx="9">
                  <c:v>95434.154431018702</c:v>
                </c:pt>
                <c:pt idx="10">
                  <c:v>89632.918002261096</c:v>
                </c:pt>
                <c:pt idx="11">
                  <c:v>108740</c:v>
                </c:pt>
              </c:numCache>
            </c:numRef>
          </c:val>
          <c:smooth val="0"/>
          <c:extLst>
            <c:ext xmlns:c16="http://schemas.microsoft.com/office/drawing/2014/chart" uri="{C3380CC4-5D6E-409C-BE32-E72D297353CC}">
              <c16:uniqueId val="{00000000-574C-424D-88C0-4EECE2C509CD}"/>
            </c:ext>
          </c:extLst>
        </c:ser>
        <c:ser>
          <c:idx val="1"/>
          <c:order val="1"/>
          <c:tx>
            <c:strRef>
              <c:f>Data!$M$1</c:f>
              <c:strCache>
                <c:ptCount val="1"/>
                <c:pt idx="0">
                  <c:v>Brownsville</c:v>
                </c:pt>
              </c:strCache>
            </c:strRef>
          </c:tx>
          <c:spPr>
            <a:ln w="50800" cap="rnd">
              <a:solidFill>
                <a:srgbClr val="FF990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Data!$M$2:$M$13</c:f>
              <c:numCache>
                <c:formatCode>_("$"* #,##0_);_("$"* \(#,##0\);_("$"* "-"??_);_(@_)</c:formatCode>
                <c:ptCount val="12"/>
                <c:pt idx="0">
                  <c:v>111909.86904684991</c:v>
                </c:pt>
                <c:pt idx="1">
                  <c:v>104095.45627950055</c:v>
                </c:pt>
                <c:pt idx="2">
                  <c:v>111019.52898873344</c:v>
                </c:pt>
                <c:pt idx="3">
                  <c:v>103229.78842262502</c:v>
                </c:pt>
                <c:pt idx="4">
                  <c:v>118804.21063338009</c:v>
                </c:pt>
                <c:pt idx="5">
                  <c:v>120300.73913051216</c:v>
                </c:pt>
                <c:pt idx="6">
                  <c:v>106749.15038142019</c:v>
                </c:pt>
                <c:pt idx="7">
                  <c:v>94741.037819062782</c:v>
                </c:pt>
                <c:pt idx="8">
                  <c:v>109452.95430076169</c:v>
                </c:pt>
                <c:pt idx="9">
                  <c:v>116407.68312011844</c:v>
                </c:pt>
                <c:pt idx="10">
                  <c:v>104383.77691597903</c:v>
                </c:pt>
                <c:pt idx="11">
                  <c:v>106394.9969319292</c:v>
                </c:pt>
              </c:numCache>
            </c:numRef>
          </c:val>
          <c:smooth val="0"/>
          <c:extLst>
            <c:ext xmlns:c16="http://schemas.microsoft.com/office/drawing/2014/chart" uri="{C3380CC4-5D6E-409C-BE32-E72D297353CC}">
              <c16:uniqueId val="{00000001-574C-424D-88C0-4EECE2C509CD}"/>
            </c:ext>
          </c:extLst>
        </c:ser>
        <c:ser>
          <c:idx val="2"/>
          <c:order val="2"/>
          <c:tx>
            <c:strRef>
              <c:f>Data!$N$1</c:f>
              <c:strCache>
                <c:ptCount val="1"/>
                <c:pt idx="0">
                  <c:v>Laredo</c:v>
                </c:pt>
              </c:strCache>
            </c:strRef>
          </c:tx>
          <c:spPr>
            <a:ln w="50800" cap="rnd">
              <a:solidFill>
                <a:srgbClr val="00B05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Data!$N$2:$N$13</c:f>
              <c:numCache>
                <c:formatCode>_("$"* #,##0_);_("$"* \(#,##0\);_("$"* "-"??_);_(@_)</c:formatCode>
                <c:ptCount val="12"/>
                <c:pt idx="0">
                  <c:v>115234.91916446968</c:v>
                </c:pt>
                <c:pt idx="1">
                  <c:v>117525.52394454289</c:v>
                </c:pt>
                <c:pt idx="2">
                  <c:v>131726.96925103423</c:v>
                </c:pt>
                <c:pt idx="3">
                  <c:v>132406.72542417934</c:v>
                </c:pt>
                <c:pt idx="4">
                  <c:v>124980.60036688132</c:v>
                </c:pt>
                <c:pt idx="5">
                  <c:v>118359.67314328582</c:v>
                </c:pt>
                <c:pt idx="6">
                  <c:v>119468.20162318189</c:v>
                </c:pt>
                <c:pt idx="7">
                  <c:v>121841.2724944576</c:v>
                </c:pt>
                <c:pt idx="8">
                  <c:v>128039.45464130573</c:v>
                </c:pt>
                <c:pt idx="9">
                  <c:v>121814.7288981289</c:v>
                </c:pt>
                <c:pt idx="10">
                  <c:v>114376.18095597134</c:v>
                </c:pt>
                <c:pt idx="11">
                  <c:v>125259.1041091364</c:v>
                </c:pt>
              </c:numCache>
            </c:numRef>
          </c:val>
          <c:smooth val="0"/>
          <c:extLst>
            <c:ext xmlns:c16="http://schemas.microsoft.com/office/drawing/2014/chart" uri="{C3380CC4-5D6E-409C-BE32-E72D297353CC}">
              <c16:uniqueId val="{00000002-574C-424D-88C0-4EECE2C509CD}"/>
            </c:ext>
          </c:extLst>
        </c:ser>
        <c:ser>
          <c:idx val="3"/>
          <c:order val="3"/>
          <c:tx>
            <c:strRef>
              <c:f>Data!$L$1</c:f>
              <c:strCache>
                <c:ptCount val="1"/>
                <c:pt idx="0">
                  <c:v>Santa Teresa</c:v>
                </c:pt>
              </c:strCache>
            </c:strRef>
          </c:tx>
          <c:spPr>
            <a:ln w="50800" cap="rnd">
              <a:solidFill>
                <a:schemeClr val="bg1">
                  <a:lumMod val="10000"/>
                </a:schemeClr>
              </a:solidFill>
              <a:round/>
            </a:ln>
            <a:effectLst/>
          </c:spPr>
          <c:marker>
            <c:symbol val="none"/>
          </c:marker>
          <c:val>
            <c:numRef>
              <c:f>Data!$L$2:$L$13</c:f>
              <c:numCache>
                <c:formatCode>_("$"* #,##0_);_("$"* \(#,##0\);_("$"* "-"??_);_(@_)</c:formatCode>
                <c:ptCount val="12"/>
                <c:pt idx="0">
                  <c:v>412899.64399312518</c:v>
                </c:pt>
                <c:pt idx="1">
                  <c:v>384483.9184466665</c:v>
                </c:pt>
                <c:pt idx="2">
                  <c:v>329206.52172067575</c:v>
                </c:pt>
                <c:pt idx="3">
                  <c:v>365432.11404293875</c:v>
                </c:pt>
                <c:pt idx="4">
                  <c:v>380083.78962945513</c:v>
                </c:pt>
                <c:pt idx="5">
                  <c:v>377483.23015330621</c:v>
                </c:pt>
                <c:pt idx="6">
                  <c:v>376621.90105152776</c:v>
                </c:pt>
                <c:pt idx="7">
                  <c:v>358140.26293462137</c:v>
                </c:pt>
                <c:pt idx="8">
                  <c:v>341870.32829694793</c:v>
                </c:pt>
                <c:pt idx="9">
                  <c:v>339912.56988532038</c:v>
                </c:pt>
                <c:pt idx="10">
                  <c:v>321520.98691206379</c:v>
                </c:pt>
                <c:pt idx="11">
                  <c:v>389489.33234439214</c:v>
                </c:pt>
              </c:numCache>
            </c:numRef>
          </c:val>
          <c:smooth val="0"/>
          <c:extLst>
            <c:ext xmlns:c16="http://schemas.microsoft.com/office/drawing/2014/chart" uri="{C3380CC4-5D6E-409C-BE32-E72D297353CC}">
              <c16:uniqueId val="{00000003-574C-424D-88C0-4EECE2C509CD}"/>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Data!$K$1</c:f>
              <c:strCache>
                <c:ptCount val="1"/>
                <c:pt idx="0">
                  <c:v>El Paso</c:v>
                </c:pt>
              </c:strCache>
            </c:strRef>
          </c:tx>
          <c:spPr>
            <a:ln w="50800" cap="rnd">
              <a:solidFill>
                <a:srgbClr val="0070C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Data!$K$2:$K$13</c:f>
              <c:numCache>
                <c:formatCode>_("$"* #,##0_);_("$"* \(#,##0\);_("$"* "-"??_);_(@_)</c:formatCode>
                <c:ptCount val="12"/>
                <c:pt idx="0">
                  <c:v>81430.840205515095</c:v>
                </c:pt>
                <c:pt idx="1">
                  <c:v>76516.188573588021</c:v>
                </c:pt>
                <c:pt idx="2">
                  <c:v>78719.916724382434</c:v>
                </c:pt>
                <c:pt idx="3">
                  <c:v>95467.237597119572</c:v>
                </c:pt>
                <c:pt idx="4">
                  <c:v>88332.097595473839</c:v>
                </c:pt>
                <c:pt idx="5">
                  <c:v>85134.599240659794</c:v>
                </c:pt>
                <c:pt idx="6">
                  <c:v>89388.231796033215</c:v>
                </c:pt>
                <c:pt idx="7">
                  <c:v>83407.832486993371</c:v>
                </c:pt>
                <c:pt idx="8">
                  <c:v>88787.182533224841</c:v>
                </c:pt>
                <c:pt idx="9">
                  <c:v>95434.154431018702</c:v>
                </c:pt>
                <c:pt idx="10">
                  <c:v>89632.918002261096</c:v>
                </c:pt>
                <c:pt idx="11">
                  <c:v>108740</c:v>
                </c:pt>
              </c:numCache>
            </c:numRef>
          </c:val>
          <c:smooth val="0"/>
          <c:extLst>
            <c:ext xmlns:c16="http://schemas.microsoft.com/office/drawing/2014/chart" uri="{C3380CC4-5D6E-409C-BE32-E72D297353CC}">
              <c16:uniqueId val="{00000000-28A5-45E3-934D-1A6A3E397186}"/>
            </c:ext>
          </c:extLst>
        </c:ser>
        <c:ser>
          <c:idx val="1"/>
          <c:order val="1"/>
          <c:tx>
            <c:strRef>
              <c:f>Data!$N$1</c:f>
              <c:strCache>
                <c:ptCount val="1"/>
                <c:pt idx="0">
                  <c:v>Brownsville</c:v>
                </c:pt>
              </c:strCache>
            </c:strRef>
          </c:tx>
          <c:spPr>
            <a:ln w="50800" cap="rnd">
              <a:solidFill>
                <a:srgbClr val="FF990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Data!$N$2:$N$13</c:f>
              <c:numCache>
                <c:formatCode>_("$"* #,##0_);_("$"* \(#,##0\);_("$"* "-"??_);_(@_)</c:formatCode>
                <c:ptCount val="12"/>
                <c:pt idx="0">
                  <c:v>111909.86904684991</c:v>
                </c:pt>
                <c:pt idx="1">
                  <c:v>104095.45627950055</c:v>
                </c:pt>
                <c:pt idx="2">
                  <c:v>111019.52898873344</c:v>
                </c:pt>
                <c:pt idx="3">
                  <c:v>103229.78842262502</c:v>
                </c:pt>
                <c:pt idx="4">
                  <c:v>118804.21063338009</c:v>
                </c:pt>
                <c:pt idx="5">
                  <c:v>120300.73913051216</c:v>
                </c:pt>
                <c:pt idx="6">
                  <c:v>106749.15038142019</c:v>
                </c:pt>
                <c:pt idx="7">
                  <c:v>94741.037819062782</c:v>
                </c:pt>
                <c:pt idx="8">
                  <c:v>109452.95430076169</c:v>
                </c:pt>
                <c:pt idx="9">
                  <c:v>116407.68312011844</c:v>
                </c:pt>
                <c:pt idx="10">
                  <c:v>104383.77691597903</c:v>
                </c:pt>
                <c:pt idx="11">
                  <c:v>106394.9969319292</c:v>
                </c:pt>
              </c:numCache>
            </c:numRef>
          </c:val>
          <c:smooth val="0"/>
          <c:extLst>
            <c:ext xmlns:c16="http://schemas.microsoft.com/office/drawing/2014/chart" uri="{C3380CC4-5D6E-409C-BE32-E72D297353CC}">
              <c16:uniqueId val="{00000001-28A5-45E3-934D-1A6A3E397186}"/>
            </c:ext>
          </c:extLst>
        </c:ser>
        <c:ser>
          <c:idx val="2"/>
          <c:order val="2"/>
          <c:tx>
            <c:strRef>
              <c:f>Data!$O$1</c:f>
              <c:strCache>
                <c:ptCount val="1"/>
                <c:pt idx="0">
                  <c:v>Laredo</c:v>
                </c:pt>
              </c:strCache>
            </c:strRef>
          </c:tx>
          <c:spPr>
            <a:ln w="50800" cap="rnd">
              <a:solidFill>
                <a:srgbClr val="00B05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Data!$O$2:$O$13</c:f>
              <c:numCache>
                <c:formatCode>_("$"* #,##0_);_("$"* \(#,##0\);_("$"* "-"??_);_(@_)</c:formatCode>
                <c:ptCount val="12"/>
                <c:pt idx="0">
                  <c:v>115234.91916446968</c:v>
                </c:pt>
                <c:pt idx="1">
                  <c:v>117525.52394454289</c:v>
                </c:pt>
                <c:pt idx="2">
                  <c:v>131726.96925103423</c:v>
                </c:pt>
                <c:pt idx="3">
                  <c:v>132406.72542417934</c:v>
                </c:pt>
                <c:pt idx="4">
                  <c:v>124980.60036688132</c:v>
                </c:pt>
                <c:pt idx="5">
                  <c:v>118359.67314328582</c:v>
                </c:pt>
                <c:pt idx="6">
                  <c:v>119468.20162318189</c:v>
                </c:pt>
                <c:pt idx="7">
                  <c:v>121841.2724944576</c:v>
                </c:pt>
                <c:pt idx="8">
                  <c:v>128039.45464130573</c:v>
                </c:pt>
                <c:pt idx="9">
                  <c:v>121814.7288981289</c:v>
                </c:pt>
                <c:pt idx="10">
                  <c:v>114376.18095597134</c:v>
                </c:pt>
                <c:pt idx="11">
                  <c:v>125259.1041091364</c:v>
                </c:pt>
              </c:numCache>
            </c:numRef>
          </c:val>
          <c:smooth val="0"/>
          <c:extLst>
            <c:ext xmlns:c16="http://schemas.microsoft.com/office/drawing/2014/chart" uri="{C3380CC4-5D6E-409C-BE32-E72D297353CC}">
              <c16:uniqueId val="{00000002-28A5-45E3-934D-1A6A3E397186}"/>
            </c:ext>
          </c:extLst>
        </c:ser>
        <c:ser>
          <c:idx val="4"/>
          <c:order val="4"/>
          <c:tx>
            <c:strRef>
              <c:f>Data!$P$1</c:f>
              <c:strCache>
                <c:ptCount val="1"/>
                <c:pt idx="0">
                  <c:v>El Paso (with ST)</c:v>
                </c:pt>
              </c:strCache>
            </c:strRef>
          </c:tx>
          <c:spPr>
            <a:ln w="50800" cap="rnd">
              <a:solidFill>
                <a:srgbClr val="000000"/>
              </a:solidFill>
              <a:round/>
            </a:ln>
            <a:effectLst/>
          </c:spPr>
          <c:marker>
            <c:symbol val="none"/>
          </c:marker>
          <c:val>
            <c:numRef>
              <c:f>Data!$P$2:$P$13</c:f>
              <c:numCache>
                <c:formatCode>_("$"* #,##0_);_("$"* \(#,##0\);_("$"* "-"??_);_(@_)</c:formatCode>
                <c:ptCount val="12"/>
                <c:pt idx="0">
                  <c:v>111479.7278756373</c:v>
                </c:pt>
                <c:pt idx="1">
                  <c:v>101192.79606397852</c:v>
                </c:pt>
                <c:pt idx="2">
                  <c:v>103533.28667993845</c:v>
                </c:pt>
                <c:pt idx="3">
                  <c:v>128540.44455777893</c:v>
                </c:pt>
                <c:pt idx="4">
                  <c:v>117520.81013317817</c:v>
                </c:pt>
                <c:pt idx="5">
                  <c:v>109849.72980112278</c:v>
                </c:pt>
                <c:pt idx="6">
                  <c:v>120418.66874396683</c:v>
                </c:pt>
                <c:pt idx="7">
                  <c:v>108575.69023047354</c:v>
                </c:pt>
                <c:pt idx="8">
                  <c:v>114521.22294296465</c:v>
                </c:pt>
                <c:pt idx="9">
                  <c:v>121878.30419665106</c:v>
                </c:pt>
                <c:pt idx="10">
                  <c:v>112951.11116022161</c:v>
                </c:pt>
                <c:pt idx="11">
                  <c:v>143726.75449241197</c:v>
                </c:pt>
              </c:numCache>
            </c:numRef>
          </c:val>
          <c:smooth val="0"/>
          <c:extLst>
            <c:ext xmlns:c16="http://schemas.microsoft.com/office/drawing/2014/chart" uri="{C3380CC4-5D6E-409C-BE32-E72D297353CC}">
              <c16:uniqueId val="{00000004-28A5-45E3-934D-1A6A3E397186}"/>
            </c:ext>
          </c:extLst>
        </c:ser>
        <c:dLbls>
          <c:showLegendKey val="0"/>
          <c:showVal val="0"/>
          <c:showCatName val="0"/>
          <c:showSerName val="0"/>
          <c:showPercent val="0"/>
          <c:showBubbleSize val="0"/>
        </c:dLbls>
        <c:smooth val="0"/>
        <c:axId val="1590586511"/>
        <c:axId val="1590593167"/>
        <c:extLst>
          <c:ext xmlns:c15="http://schemas.microsoft.com/office/drawing/2012/chart" uri="{02D57815-91ED-43cb-92C2-25804820EDAC}">
            <c15:filteredLineSeries>
              <c15:ser>
                <c:idx val="3"/>
                <c:order val="3"/>
                <c:tx>
                  <c:strRef>
                    <c:extLst>
                      <c:ext uri="{02D57815-91ED-43cb-92C2-25804820EDAC}">
                        <c15:formulaRef>
                          <c15:sqref>Data!$M$1</c15:sqref>
                        </c15:formulaRef>
                      </c:ext>
                    </c:extLst>
                    <c:strCache>
                      <c:ptCount val="1"/>
                      <c:pt idx="0">
                        <c:v>Santa Teresa</c:v>
                      </c:pt>
                    </c:strCache>
                  </c:strRef>
                </c:tx>
                <c:spPr>
                  <a:ln w="50800" cap="rnd">
                    <a:solidFill>
                      <a:srgbClr val="000000"/>
                    </a:solidFill>
                    <a:round/>
                  </a:ln>
                  <a:effectLst/>
                </c:spPr>
                <c:marker>
                  <c:symbol val="none"/>
                </c:marker>
                <c:val>
                  <c:numRef>
                    <c:extLst>
                      <c:ext uri="{02D57815-91ED-43cb-92C2-25804820EDAC}">
                        <c15:formulaRef>
                          <c15:sqref>Data!$M$2:$M$13</c15:sqref>
                        </c15:formulaRef>
                      </c:ext>
                    </c:extLst>
                    <c:numCache>
                      <c:formatCode>_("$"* #,##0_);_("$"* \(#,##0\);_("$"* "-"??_);_(@_)</c:formatCode>
                      <c:ptCount val="12"/>
                      <c:pt idx="0">
                        <c:v>412899.64399312518</c:v>
                      </c:pt>
                      <c:pt idx="1">
                        <c:v>384483.9184466665</c:v>
                      </c:pt>
                      <c:pt idx="2">
                        <c:v>329206.52172067575</c:v>
                      </c:pt>
                      <c:pt idx="3">
                        <c:v>365432.11404293875</c:v>
                      </c:pt>
                      <c:pt idx="4">
                        <c:v>380083.78962945513</c:v>
                      </c:pt>
                      <c:pt idx="5">
                        <c:v>377483.23015330621</c:v>
                      </c:pt>
                      <c:pt idx="6">
                        <c:v>376621.90105152776</c:v>
                      </c:pt>
                      <c:pt idx="7">
                        <c:v>358140.26293462137</c:v>
                      </c:pt>
                      <c:pt idx="8">
                        <c:v>341870.32829694793</c:v>
                      </c:pt>
                      <c:pt idx="9">
                        <c:v>339912.56988532038</c:v>
                      </c:pt>
                      <c:pt idx="10">
                        <c:v>321520.98691206379</c:v>
                      </c:pt>
                      <c:pt idx="11">
                        <c:v>389489.33234439214</c:v>
                      </c:pt>
                    </c:numCache>
                  </c:numRef>
                </c:val>
                <c:smooth val="0"/>
                <c:extLst>
                  <c:ext xmlns:c16="http://schemas.microsoft.com/office/drawing/2014/chart" uri="{C3380CC4-5D6E-409C-BE32-E72D297353CC}">
                    <c16:uniqueId val="{00000003-28A5-45E3-934D-1A6A3E397186}"/>
                  </c:ext>
                </c:extLst>
              </c15:ser>
            </c15:filteredLineSeries>
          </c:ext>
        </c:extLst>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Data!$J$1</c:f>
              <c:strCache>
                <c:ptCount val="1"/>
                <c:pt idx="0">
                  <c:v>El Paso</c:v>
                </c:pt>
              </c:strCache>
            </c:strRef>
          </c:tx>
          <c:spPr>
            <a:ln w="50800" cap="rnd">
              <a:solidFill>
                <a:srgbClr val="2967BA"/>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Data!$J$41:$J$52</c:f>
              <c:numCache>
                <c:formatCode>_("$"* #,##0_);_("$"* \(#,##0\);_("$"* "-"??_);_(@_)</c:formatCode>
                <c:ptCount val="12"/>
                <c:pt idx="0">
                  <c:v>28202.761304318352</c:v>
                </c:pt>
                <c:pt idx="1">
                  <c:v>28475.220132980627</c:v>
                </c:pt>
                <c:pt idx="2">
                  <c:v>27316.811376666883</c:v>
                </c:pt>
                <c:pt idx="3">
                  <c:v>28647.81073776479</c:v>
                </c:pt>
                <c:pt idx="4">
                  <c:v>28623.974197569336</c:v>
                </c:pt>
                <c:pt idx="5">
                  <c:v>31142.007707969751</c:v>
                </c:pt>
                <c:pt idx="6">
                  <c:v>25914.943019421033</c:v>
                </c:pt>
                <c:pt idx="7">
                  <c:v>28010.690431187242</c:v>
                </c:pt>
                <c:pt idx="8">
                  <c:v>26727.999681569228</c:v>
                </c:pt>
                <c:pt idx="9">
                  <c:v>25978.982758620688</c:v>
                </c:pt>
                <c:pt idx="10">
                  <c:v>28777.258134934171</c:v>
                </c:pt>
                <c:pt idx="11">
                  <c:v>27410</c:v>
                </c:pt>
              </c:numCache>
            </c:numRef>
          </c:val>
          <c:smooth val="0"/>
          <c:extLst>
            <c:ext xmlns:c16="http://schemas.microsoft.com/office/drawing/2014/chart" uri="{C3380CC4-5D6E-409C-BE32-E72D297353CC}">
              <c16:uniqueId val="{00000000-AFE5-497A-B466-9FA38CE2D8E1}"/>
            </c:ext>
          </c:extLst>
        </c:ser>
        <c:ser>
          <c:idx val="1"/>
          <c:order val="1"/>
          <c:tx>
            <c:strRef>
              <c:f>Data!$M$1</c:f>
              <c:strCache>
                <c:ptCount val="1"/>
                <c:pt idx="0">
                  <c:v>Brownsville</c:v>
                </c:pt>
              </c:strCache>
            </c:strRef>
          </c:tx>
          <c:spPr>
            <a:ln w="50800" cap="rnd">
              <a:solidFill>
                <a:srgbClr val="FF990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Data!$M$41:$M$52</c:f>
              <c:numCache>
                <c:formatCode>_("$"* #,##0_);_("$"* \(#,##0\);_("$"* "-"??_);_(@_)</c:formatCode>
                <c:ptCount val="12"/>
                <c:pt idx="0">
                  <c:v>25633.505024463724</c:v>
                </c:pt>
                <c:pt idx="1">
                  <c:v>26137.920436972825</c:v>
                </c:pt>
                <c:pt idx="2">
                  <c:v>29151.804163878704</c:v>
                </c:pt>
                <c:pt idx="3">
                  <c:v>27685.05077986727</c:v>
                </c:pt>
                <c:pt idx="4">
                  <c:v>26233.008318299391</c:v>
                </c:pt>
                <c:pt idx="5">
                  <c:v>26890.940435834855</c:v>
                </c:pt>
                <c:pt idx="6">
                  <c:v>25615.235391185681</c:v>
                </c:pt>
                <c:pt idx="7">
                  <c:v>26019.058196946473</c:v>
                </c:pt>
                <c:pt idx="8">
                  <c:v>26790.862021373512</c:v>
                </c:pt>
                <c:pt idx="9">
                  <c:v>25361.468715240124</c:v>
                </c:pt>
                <c:pt idx="10">
                  <c:v>25341.912529480931</c:v>
                </c:pt>
                <c:pt idx="11">
                  <c:v>23355.015652021415</c:v>
                </c:pt>
              </c:numCache>
            </c:numRef>
          </c:val>
          <c:smooth val="0"/>
          <c:extLst>
            <c:ext xmlns:c16="http://schemas.microsoft.com/office/drawing/2014/chart" uri="{C3380CC4-5D6E-409C-BE32-E72D297353CC}">
              <c16:uniqueId val="{00000001-AFE5-497A-B466-9FA38CE2D8E1}"/>
            </c:ext>
          </c:extLst>
        </c:ser>
        <c:ser>
          <c:idx val="2"/>
          <c:order val="2"/>
          <c:tx>
            <c:strRef>
              <c:f>Data!$N$1</c:f>
              <c:strCache>
                <c:ptCount val="1"/>
                <c:pt idx="0">
                  <c:v>Laredo</c:v>
                </c:pt>
              </c:strCache>
            </c:strRef>
          </c:tx>
          <c:spPr>
            <a:ln w="50800" cap="rnd">
              <a:solidFill>
                <a:srgbClr val="00B05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Data!$N$41:$N$52</c:f>
              <c:numCache>
                <c:formatCode>_("$"* #,##0_);_("$"* \(#,##0\);_("$"* "-"??_);_(@_)</c:formatCode>
                <c:ptCount val="12"/>
                <c:pt idx="0">
                  <c:v>46384.947087439192</c:v>
                </c:pt>
                <c:pt idx="1">
                  <c:v>49499.763145056371</c:v>
                </c:pt>
                <c:pt idx="2">
                  <c:v>54352.556046705591</c:v>
                </c:pt>
                <c:pt idx="3">
                  <c:v>55351.940939398432</c:v>
                </c:pt>
                <c:pt idx="4">
                  <c:v>50258.691634692928</c:v>
                </c:pt>
                <c:pt idx="5">
                  <c:v>45327.013674139933</c:v>
                </c:pt>
                <c:pt idx="6">
                  <c:v>49046.450943396223</c:v>
                </c:pt>
                <c:pt idx="7">
                  <c:v>50030.790552292608</c:v>
                </c:pt>
                <c:pt idx="8">
                  <c:v>50527.123095148352</c:v>
                </c:pt>
                <c:pt idx="9">
                  <c:v>46632.215709555887</c:v>
                </c:pt>
                <c:pt idx="10">
                  <c:v>43890.985605805741</c:v>
                </c:pt>
                <c:pt idx="11">
                  <c:v>43248.024024331025</c:v>
                </c:pt>
              </c:numCache>
            </c:numRef>
          </c:val>
          <c:smooth val="0"/>
          <c:extLst>
            <c:ext xmlns:c16="http://schemas.microsoft.com/office/drawing/2014/chart" uri="{C3380CC4-5D6E-409C-BE32-E72D297353CC}">
              <c16:uniqueId val="{00000002-AFE5-497A-B466-9FA38CE2D8E1}"/>
            </c:ext>
          </c:extLst>
        </c:ser>
        <c:ser>
          <c:idx val="3"/>
          <c:order val="3"/>
          <c:tx>
            <c:strRef>
              <c:f>Data!$L$40</c:f>
              <c:strCache>
                <c:ptCount val="1"/>
                <c:pt idx="0">
                  <c:v>Santa Teresa</c:v>
                </c:pt>
              </c:strCache>
            </c:strRef>
          </c:tx>
          <c:spPr>
            <a:ln w="50800" cap="rnd">
              <a:solidFill>
                <a:srgbClr val="000000"/>
              </a:solidFill>
              <a:round/>
            </a:ln>
            <a:effectLst/>
          </c:spPr>
          <c:marker>
            <c:symbol val="none"/>
          </c:marker>
          <c:val>
            <c:numRef>
              <c:f>Data!$L$41:$L$52</c:f>
              <c:numCache>
                <c:formatCode>_("$"* #,##0_);_("$"* \(#,##0\);_("$"* "-"??_);_(@_)</c:formatCode>
                <c:ptCount val="12"/>
                <c:pt idx="0">
                  <c:v>18809.97981970022</c:v>
                </c:pt>
                <c:pt idx="1">
                  <c:v>21416.1216209267</c:v>
                </c:pt>
                <c:pt idx="2">
                  <c:v>18557.896583295656</c:v>
                </c:pt>
                <c:pt idx="3">
                  <c:v>27187.251411844471</c:v>
                </c:pt>
                <c:pt idx="4">
                  <c:v>19494.274231996649</c:v>
                </c:pt>
                <c:pt idx="5">
                  <c:v>23164.358029386967</c:v>
                </c:pt>
                <c:pt idx="6">
                  <c:v>16192.641246950208</c:v>
                </c:pt>
                <c:pt idx="7">
                  <c:v>21717.977678902036</c:v>
                </c:pt>
                <c:pt idx="8">
                  <c:v>18445.447252831793</c:v>
                </c:pt>
                <c:pt idx="9">
                  <c:v>17368.769279683464</c:v>
                </c:pt>
                <c:pt idx="10">
                  <c:v>21063.301377326559</c:v>
                </c:pt>
                <c:pt idx="11">
                  <c:v>22577.704837449459</c:v>
                </c:pt>
              </c:numCache>
            </c:numRef>
          </c:val>
          <c:smooth val="0"/>
          <c:extLst>
            <c:ext xmlns:c16="http://schemas.microsoft.com/office/drawing/2014/chart" uri="{C3380CC4-5D6E-409C-BE32-E72D297353CC}">
              <c16:uniqueId val="{00000003-AFE5-497A-B466-9FA38CE2D8E1}"/>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Data!$K$1</c:f>
              <c:strCache>
                <c:ptCount val="1"/>
                <c:pt idx="0">
                  <c:v>El Paso</c:v>
                </c:pt>
              </c:strCache>
            </c:strRef>
          </c:tx>
          <c:spPr>
            <a:ln w="50800" cap="rnd">
              <a:solidFill>
                <a:srgbClr val="0070C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Data!$K$41:$K$52</c:f>
              <c:numCache>
                <c:formatCode>_("$"* #,##0_);_("$"* \(#,##0\);_("$"* "-"??_);_(@_)</c:formatCode>
                <c:ptCount val="12"/>
                <c:pt idx="0">
                  <c:v>28202.761304318352</c:v>
                </c:pt>
                <c:pt idx="1">
                  <c:v>28475.220132980627</c:v>
                </c:pt>
                <c:pt idx="2">
                  <c:v>27316.811376666883</c:v>
                </c:pt>
                <c:pt idx="3">
                  <c:v>28647.81073776479</c:v>
                </c:pt>
                <c:pt idx="4">
                  <c:v>28623.974197569336</c:v>
                </c:pt>
                <c:pt idx="5">
                  <c:v>31142.007707969751</c:v>
                </c:pt>
                <c:pt idx="6">
                  <c:v>25914.943019421033</c:v>
                </c:pt>
                <c:pt idx="7">
                  <c:v>28010.690431187242</c:v>
                </c:pt>
                <c:pt idx="8">
                  <c:v>26727.999681569228</c:v>
                </c:pt>
                <c:pt idx="9">
                  <c:v>25978.982758620688</c:v>
                </c:pt>
                <c:pt idx="10">
                  <c:v>28777.258134934171</c:v>
                </c:pt>
                <c:pt idx="11">
                  <c:v>27410</c:v>
                </c:pt>
              </c:numCache>
            </c:numRef>
          </c:val>
          <c:smooth val="0"/>
          <c:extLst>
            <c:ext xmlns:c16="http://schemas.microsoft.com/office/drawing/2014/chart" uri="{C3380CC4-5D6E-409C-BE32-E72D297353CC}">
              <c16:uniqueId val="{00000000-E43C-410B-9487-04CEF2906378}"/>
            </c:ext>
          </c:extLst>
        </c:ser>
        <c:ser>
          <c:idx val="1"/>
          <c:order val="1"/>
          <c:tx>
            <c:strRef>
              <c:f>Data!$N$1</c:f>
              <c:strCache>
                <c:ptCount val="1"/>
                <c:pt idx="0">
                  <c:v>Brownsville</c:v>
                </c:pt>
              </c:strCache>
            </c:strRef>
          </c:tx>
          <c:spPr>
            <a:ln w="50800" cap="rnd">
              <a:solidFill>
                <a:srgbClr val="FF990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Data!$N$41:$N$52</c:f>
              <c:numCache>
                <c:formatCode>_("$"* #,##0_);_("$"* \(#,##0\);_("$"* "-"??_);_(@_)</c:formatCode>
                <c:ptCount val="12"/>
                <c:pt idx="0">
                  <c:v>25633.505024463724</c:v>
                </c:pt>
                <c:pt idx="1">
                  <c:v>26137.920436972825</c:v>
                </c:pt>
                <c:pt idx="2">
                  <c:v>29151.804163878704</c:v>
                </c:pt>
                <c:pt idx="3">
                  <c:v>27685.05077986727</c:v>
                </c:pt>
                <c:pt idx="4">
                  <c:v>26233.008318299391</c:v>
                </c:pt>
                <c:pt idx="5">
                  <c:v>26890.940435834855</c:v>
                </c:pt>
                <c:pt idx="6">
                  <c:v>25615.235391185681</c:v>
                </c:pt>
                <c:pt idx="7">
                  <c:v>26019.058196946473</c:v>
                </c:pt>
                <c:pt idx="8">
                  <c:v>26790.862021373512</c:v>
                </c:pt>
                <c:pt idx="9">
                  <c:v>25361.468715240124</c:v>
                </c:pt>
                <c:pt idx="10">
                  <c:v>25341.912529480931</c:v>
                </c:pt>
                <c:pt idx="11">
                  <c:v>23355.015652021415</c:v>
                </c:pt>
              </c:numCache>
            </c:numRef>
          </c:val>
          <c:smooth val="0"/>
          <c:extLst>
            <c:ext xmlns:c16="http://schemas.microsoft.com/office/drawing/2014/chart" uri="{C3380CC4-5D6E-409C-BE32-E72D297353CC}">
              <c16:uniqueId val="{00000001-E43C-410B-9487-04CEF2906378}"/>
            </c:ext>
          </c:extLst>
        </c:ser>
        <c:ser>
          <c:idx val="2"/>
          <c:order val="2"/>
          <c:tx>
            <c:strRef>
              <c:f>Data!$O$1</c:f>
              <c:strCache>
                <c:ptCount val="1"/>
                <c:pt idx="0">
                  <c:v>Laredo</c:v>
                </c:pt>
              </c:strCache>
            </c:strRef>
          </c:tx>
          <c:spPr>
            <a:ln w="50800" cap="rnd">
              <a:solidFill>
                <a:srgbClr val="00B05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Data!$O$41:$O$52</c:f>
              <c:numCache>
                <c:formatCode>_("$"* #,##0_);_("$"* \(#,##0\);_("$"* "-"??_);_(@_)</c:formatCode>
                <c:ptCount val="12"/>
                <c:pt idx="0">
                  <c:v>46384.947087439192</c:v>
                </c:pt>
                <c:pt idx="1">
                  <c:v>49499.763145056371</c:v>
                </c:pt>
                <c:pt idx="2">
                  <c:v>54352.556046705591</c:v>
                </c:pt>
                <c:pt idx="3">
                  <c:v>55351.940939398432</c:v>
                </c:pt>
                <c:pt idx="4">
                  <c:v>50258.691634692928</c:v>
                </c:pt>
                <c:pt idx="5">
                  <c:v>45327.013674139933</c:v>
                </c:pt>
                <c:pt idx="6">
                  <c:v>49046.450943396223</c:v>
                </c:pt>
                <c:pt idx="7">
                  <c:v>50030.790552292608</c:v>
                </c:pt>
                <c:pt idx="8">
                  <c:v>50527.123095148352</c:v>
                </c:pt>
                <c:pt idx="9">
                  <c:v>46632.215709555887</c:v>
                </c:pt>
                <c:pt idx="10">
                  <c:v>43890.985605805741</c:v>
                </c:pt>
                <c:pt idx="11">
                  <c:v>43248.024024331025</c:v>
                </c:pt>
              </c:numCache>
            </c:numRef>
          </c:val>
          <c:smooth val="0"/>
          <c:extLst>
            <c:ext xmlns:c16="http://schemas.microsoft.com/office/drawing/2014/chart" uri="{C3380CC4-5D6E-409C-BE32-E72D297353CC}">
              <c16:uniqueId val="{00000002-E43C-410B-9487-04CEF2906378}"/>
            </c:ext>
          </c:extLst>
        </c:ser>
        <c:ser>
          <c:idx val="4"/>
          <c:order val="4"/>
          <c:tx>
            <c:strRef>
              <c:f>Data!$P$40</c:f>
              <c:strCache>
                <c:ptCount val="1"/>
                <c:pt idx="0">
                  <c:v>El Paso (with ST)</c:v>
                </c:pt>
              </c:strCache>
            </c:strRef>
          </c:tx>
          <c:spPr>
            <a:ln w="50800" cap="rnd">
              <a:solidFill>
                <a:schemeClr val="bg1">
                  <a:lumMod val="10000"/>
                </a:schemeClr>
              </a:solidFill>
              <a:round/>
            </a:ln>
            <a:effectLst/>
          </c:spPr>
          <c:marker>
            <c:symbol val="none"/>
          </c:marker>
          <c:val>
            <c:numRef>
              <c:f>Data!$P$41:$P$52</c:f>
              <c:numCache>
                <c:formatCode>_("$"* #,##0_);_("$"* \(#,##0\);_("$"* "-"??_);_(@_)</c:formatCode>
                <c:ptCount val="12"/>
                <c:pt idx="0">
                  <c:v>26181.911310017476</c:v>
                </c:pt>
                <c:pt idx="1">
                  <c:v>26822.213833010581</c:v>
                </c:pt>
                <c:pt idx="2">
                  <c:v>25386.653761556154</c:v>
                </c:pt>
                <c:pt idx="3">
                  <c:v>28298.451212780052</c:v>
                </c:pt>
                <c:pt idx="4">
                  <c:v>26336.026100707775</c:v>
                </c:pt>
                <c:pt idx="5">
                  <c:v>29080.954287494314</c:v>
                </c:pt>
                <c:pt idx="6">
                  <c:v>23409.388343719296</c:v>
                </c:pt>
                <c:pt idx="7">
                  <c:v>26397.957519314721</c:v>
                </c:pt>
                <c:pt idx="8">
                  <c:v>24621.544183928192</c:v>
                </c:pt>
                <c:pt idx="9">
                  <c:v>24000.499044550052</c:v>
                </c:pt>
                <c:pt idx="10">
                  <c:v>26868.780047255445</c:v>
                </c:pt>
                <c:pt idx="11">
                  <c:v>26201.898171385354</c:v>
                </c:pt>
              </c:numCache>
            </c:numRef>
          </c:val>
          <c:smooth val="0"/>
          <c:extLst>
            <c:ext xmlns:c16="http://schemas.microsoft.com/office/drawing/2014/chart" uri="{C3380CC4-5D6E-409C-BE32-E72D297353CC}">
              <c16:uniqueId val="{00000003-E43C-410B-9487-04CEF2906378}"/>
            </c:ext>
          </c:extLst>
        </c:ser>
        <c:dLbls>
          <c:showLegendKey val="0"/>
          <c:showVal val="0"/>
          <c:showCatName val="0"/>
          <c:showSerName val="0"/>
          <c:showPercent val="0"/>
          <c:showBubbleSize val="0"/>
        </c:dLbls>
        <c:smooth val="0"/>
        <c:axId val="1590586511"/>
        <c:axId val="1590593167"/>
        <c:extLst>
          <c:ext xmlns:c15="http://schemas.microsoft.com/office/drawing/2012/chart" uri="{02D57815-91ED-43cb-92C2-25804820EDAC}">
            <c15:filteredLineSeries>
              <c15:ser>
                <c:idx val="3"/>
                <c:order val="3"/>
                <c:tx>
                  <c:strRef>
                    <c:extLst>
                      <c:ext uri="{02D57815-91ED-43cb-92C2-25804820EDAC}">
                        <c15:formulaRef>
                          <c15:sqref>Data!$M$40</c15:sqref>
                        </c15:formulaRef>
                      </c:ext>
                    </c:extLst>
                    <c:strCache>
                      <c:ptCount val="1"/>
                      <c:pt idx="0">
                        <c:v>Santa Teresa</c:v>
                      </c:pt>
                    </c:strCache>
                  </c:strRef>
                </c:tx>
                <c:spPr>
                  <a:ln w="28575" cap="rnd">
                    <a:solidFill>
                      <a:schemeClr val="accent4"/>
                    </a:solidFill>
                    <a:round/>
                  </a:ln>
                  <a:effectLst/>
                </c:spPr>
                <c:marker>
                  <c:symbol val="none"/>
                </c:marker>
                <c:val>
                  <c:numRef>
                    <c:extLst>
                      <c:ext uri="{02D57815-91ED-43cb-92C2-25804820EDAC}">
                        <c15:formulaRef>
                          <c15:sqref>Data!$M$41:$M$52</c15:sqref>
                        </c15:formulaRef>
                      </c:ext>
                    </c:extLst>
                    <c:numCache>
                      <c:formatCode>_("$"* #,##0_);_("$"* \(#,##0\);_("$"* "-"??_);_(@_)</c:formatCode>
                      <c:ptCount val="12"/>
                      <c:pt idx="0">
                        <c:v>18809.97981970022</c:v>
                      </c:pt>
                      <c:pt idx="1">
                        <c:v>21416.1216209267</c:v>
                      </c:pt>
                      <c:pt idx="2">
                        <c:v>18557.896583295656</c:v>
                      </c:pt>
                      <c:pt idx="3">
                        <c:v>27187.251411844471</c:v>
                      </c:pt>
                      <c:pt idx="4">
                        <c:v>19494.274231996649</c:v>
                      </c:pt>
                      <c:pt idx="5">
                        <c:v>23164.358029386967</c:v>
                      </c:pt>
                      <c:pt idx="6">
                        <c:v>16192.641246950208</c:v>
                      </c:pt>
                      <c:pt idx="7">
                        <c:v>21717.977678902036</c:v>
                      </c:pt>
                      <c:pt idx="8">
                        <c:v>18445.447252831793</c:v>
                      </c:pt>
                      <c:pt idx="9">
                        <c:v>17368.769279683464</c:v>
                      </c:pt>
                      <c:pt idx="10">
                        <c:v>21063.301377326559</c:v>
                      </c:pt>
                      <c:pt idx="11">
                        <c:v>22577.704837449459</c:v>
                      </c:pt>
                    </c:numCache>
                  </c:numRef>
                </c:val>
                <c:smooth val="0"/>
                <c:extLst>
                  <c:ext xmlns:c16="http://schemas.microsoft.com/office/drawing/2014/chart" uri="{C3380CC4-5D6E-409C-BE32-E72D297353CC}">
                    <c16:uniqueId val="{00000004-E43C-410B-9487-04CEF2906378}"/>
                  </c:ext>
                </c:extLst>
              </c15:ser>
            </c15:filteredLineSeries>
          </c:ext>
        </c:extLst>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Data!$J$1</c:f>
              <c:strCache>
                <c:ptCount val="1"/>
                <c:pt idx="0">
                  <c:v>El Paso</c:v>
                </c:pt>
              </c:strCache>
            </c:strRef>
          </c:tx>
          <c:spPr>
            <a:ln w="50800" cap="rnd">
              <a:solidFill>
                <a:srgbClr val="0070C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Data!$J$80:$J$91</c:f>
              <c:numCache>
                <c:formatCode>_("$"* #,##0_);_("$"* \(#,##0\);_("$"* "-"??_);_(@_)</c:formatCode>
                <c:ptCount val="12"/>
                <c:pt idx="0">
                  <c:v>22058.166515220353</c:v>
                </c:pt>
                <c:pt idx="1">
                  <c:v>21024.13216957606</c:v>
                </c:pt>
                <c:pt idx="2">
                  <c:v>22136.76544175137</c:v>
                </c:pt>
                <c:pt idx="3">
                  <c:v>24436.465263157894</c:v>
                </c:pt>
                <c:pt idx="4">
                  <c:v>27594.996778647033</c:v>
                </c:pt>
                <c:pt idx="5">
                  <c:v>33557.781111111108</c:v>
                </c:pt>
                <c:pt idx="6">
                  <c:v>23337.002541942045</c:v>
                </c:pt>
                <c:pt idx="7">
                  <c:v>22819.134495084898</c:v>
                </c:pt>
                <c:pt idx="8">
                  <c:v>22016.233665080053</c:v>
                </c:pt>
                <c:pt idx="9">
                  <c:v>23310.274658027356</c:v>
                </c:pt>
                <c:pt idx="10">
                  <c:v>27926.105112620666</c:v>
                </c:pt>
                <c:pt idx="11">
                  <c:v>20558</c:v>
                </c:pt>
              </c:numCache>
            </c:numRef>
          </c:val>
          <c:smooth val="0"/>
          <c:extLst>
            <c:ext xmlns:c16="http://schemas.microsoft.com/office/drawing/2014/chart" uri="{C3380CC4-5D6E-409C-BE32-E72D297353CC}">
              <c16:uniqueId val="{00000000-1C96-4D9F-B029-263CA49A655C}"/>
            </c:ext>
          </c:extLst>
        </c:ser>
        <c:ser>
          <c:idx val="1"/>
          <c:order val="1"/>
          <c:tx>
            <c:strRef>
              <c:f>Data!$M$1</c:f>
              <c:strCache>
                <c:ptCount val="1"/>
                <c:pt idx="0">
                  <c:v>Brownsville</c:v>
                </c:pt>
              </c:strCache>
            </c:strRef>
          </c:tx>
          <c:spPr>
            <a:ln w="50800" cap="rnd">
              <a:solidFill>
                <a:srgbClr val="FF990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Data!$M$80:$M$91</c:f>
              <c:numCache>
                <c:formatCode>_("$"* #,##0_);_("$"* \(#,##0\);_("$"* "-"??_);_(@_)</c:formatCode>
                <c:ptCount val="12"/>
                <c:pt idx="0">
                  <c:v>17727.18373929114</c:v>
                </c:pt>
                <c:pt idx="1">
                  <c:v>13267.506238108261</c:v>
                </c:pt>
                <c:pt idx="2">
                  <c:v>13689.12141804682</c:v>
                </c:pt>
                <c:pt idx="3">
                  <c:v>15584.79008695682</c:v>
                </c:pt>
                <c:pt idx="4">
                  <c:v>6923.3890541485462</c:v>
                </c:pt>
                <c:pt idx="5">
                  <c:v>4520.0947940529795</c:v>
                </c:pt>
                <c:pt idx="6">
                  <c:v>4957.2605231509842</c:v>
                </c:pt>
                <c:pt idx="7">
                  <c:v>5016.6324098783616</c:v>
                </c:pt>
                <c:pt idx="8">
                  <c:v>6771.8357551542076</c:v>
                </c:pt>
                <c:pt idx="9">
                  <c:v>13550.889176785247</c:v>
                </c:pt>
                <c:pt idx="10">
                  <c:v>15247.761235530692</c:v>
                </c:pt>
                <c:pt idx="11">
                  <c:v>16642.315261404045</c:v>
                </c:pt>
              </c:numCache>
            </c:numRef>
          </c:val>
          <c:smooth val="0"/>
          <c:extLst>
            <c:ext xmlns:c16="http://schemas.microsoft.com/office/drawing/2014/chart" uri="{C3380CC4-5D6E-409C-BE32-E72D297353CC}">
              <c16:uniqueId val="{00000001-1C96-4D9F-B029-263CA49A655C}"/>
            </c:ext>
          </c:extLst>
        </c:ser>
        <c:ser>
          <c:idx val="2"/>
          <c:order val="2"/>
          <c:tx>
            <c:strRef>
              <c:f>Data!$N$1</c:f>
              <c:strCache>
                <c:ptCount val="1"/>
                <c:pt idx="0">
                  <c:v>Laredo</c:v>
                </c:pt>
              </c:strCache>
            </c:strRef>
          </c:tx>
          <c:spPr>
            <a:ln w="50800" cap="rnd">
              <a:solidFill>
                <a:srgbClr val="00B05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Data!$N$80:$N$91</c:f>
              <c:numCache>
                <c:formatCode>_("$"* #,##0_);_("$"* \(#,##0\);_("$"* "-"??_);_(@_)</c:formatCode>
                <c:ptCount val="12"/>
                <c:pt idx="0">
                  <c:v>30410.2559337733</c:v>
                </c:pt>
                <c:pt idx="1">
                  <c:v>31674.869595015578</c:v>
                </c:pt>
                <c:pt idx="2">
                  <c:v>33654.051898422091</c:v>
                </c:pt>
                <c:pt idx="3">
                  <c:v>37242.28839662447</c:v>
                </c:pt>
                <c:pt idx="4">
                  <c:v>34225.45982905983</c:v>
                </c:pt>
                <c:pt idx="5">
                  <c:v>28767.157748931455</c:v>
                </c:pt>
                <c:pt idx="6">
                  <c:v>30058.782472989195</c:v>
                </c:pt>
                <c:pt idx="7">
                  <c:v>29850.071516361961</c:v>
                </c:pt>
                <c:pt idx="8">
                  <c:v>29141.186228145601</c:v>
                </c:pt>
                <c:pt idx="9">
                  <c:v>28219.825287751246</c:v>
                </c:pt>
                <c:pt idx="10">
                  <c:v>27411.586180337788</c:v>
                </c:pt>
                <c:pt idx="11">
                  <c:v>28768.180193236716</c:v>
                </c:pt>
              </c:numCache>
            </c:numRef>
          </c:val>
          <c:smooth val="0"/>
          <c:extLst>
            <c:ext xmlns:c16="http://schemas.microsoft.com/office/drawing/2014/chart" uri="{C3380CC4-5D6E-409C-BE32-E72D297353CC}">
              <c16:uniqueId val="{00000002-1C96-4D9F-B029-263CA49A655C}"/>
            </c:ext>
          </c:extLst>
        </c:ser>
        <c:ser>
          <c:idx val="3"/>
          <c:order val="3"/>
          <c:tx>
            <c:strRef>
              <c:f>Data!$L$79</c:f>
              <c:strCache>
                <c:ptCount val="1"/>
                <c:pt idx="0">
                  <c:v>Santa Teresa</c:v>
                </c:pt>
              </c:strCache>
            </c:strRef>
          </c:tx>
          <c:spPr>
            <a:ln w="50800" cap="rnd">
              <a:solidFill>
                <a:srgbClr val="000000"/>
              </a:solidFill>
              <a:round/>
            </a:ln>
            <a:effectLst/>
          </c:spPr>
          <c:marker>
            <c:symbol val="none"/>
          </c:marker>
          <c:val>
            <c:numRef>
              <c:f>Data!$L$80:$L$91</c:f>
              <c:numCache>
                <c:formatCode>_("$"* #,##0_);_("$"* \(#,##0\);_("$"* "-"??_);_(@_)</c:formatCode>
                <c:ptCount val="12"/>
                <c:pt idx="0">
                  <c:v>8808.6266713042332</c:v>
                </c:pt>
                <c:pt idx="1">
                  <c:v>2702.4497363167052</c:v>
                </c:pt>
                <c:pt idx="2">
                  <c:v>4085.7950136584445</c:v>
                </c:pt>
                <c:pt idx="3">
                  <c:v>3549.922177030262</c:v>
                </c:pt>
                <c:pt idx="4">
                  <c:v>1461.4707455112523</c:v>
                </c:pt>
                <c:pt idx="5">
                  <c:v>1245.5592567417332</c:v>
                </c:pt>
                <c:pt idx="6">
                  <c:v>2033.9401430747637</c:v>
                </c:pt>
                <c:pt idx="7">
                  <c:v>1956.2997958412629</c:v>
                </c:pt>
                <c:pt idx="8">
                  <c:v>1394.9969707751984</c:v>
                </c:pt>
                <c:pt idx="9">
                  <c:v>2180.8643723389091</c:v>
                </c:pt>
                <c:pt idx="10">
                  <c:v>2715.8311195453603</c:v>
                </c:pt>
                <c:pt idx="11">
                  <c:v>11955.914798871854</c:v>
                </c:pt>
              </c:numCache>
            </c:numRef>
          </c:val>
          <c:smooth val="0"/>
          <c:extLst>
            <c:ext xmlns:c16="http://schemas.microsoft.com/office/drawing/2014/chart" uri="{C3380CC4-5D6E-409C-BE32-E72D297353CC}">
              <c16:uniqueId val="{00000003-1C96-4D9F-B029-263CA49A655C}"/>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Data!$A$243</c:f>
              <c:strCache>
                <c:ptCount val="1"/>
                <c:pt idx="0">
                  <c:v>El Paso (with ST)</c:v>
                </c:pt>
              </c:strCache>
            </c:strRef>
          </c:tx>
          <c:spPr>
            <a:solidFill>
              <a:srgbClr val="00B0F0"/>
            </a:solidFill>
            <a:ln>
              <a:noFill/>
            </a:ln>
            <a:effectLst/>
          </c:spPr>
          <c:invertIfNegative val="0"/>
          <c:dLbls>
            <c:dLbl>
              <c:idx val="0"/>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19D3-4024-8071-DDA496C7B2B4}"/>
                </c:ext>
              </c:extLst>
            </c:dLbl>
            <c:dLbl>
              <c:idx val="1"/>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19D3-4024-8071-DDA496C7B2B4}"/>
                </c:ext>
              </c:extLst>
            </c:dLbl>
            <c:dLbl>
              <c:idx val="2"/>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19D3-4024-8071-DDA496C7B2B4}"/>
                </c:ext>
              </c:extLst>
            </c:dLbl>
            <c:dLbl>
              <c:idx val="3"/>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19D3-4024-8071-DDA496C7B2B4}"/>
                </c:ext>
              </c:extLst>
            </c:dLbl>
            <c:dLbl>
              <c:idx val="4"/>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19D3-4024-8071-DDA496C7B2B4}"/>
                </c:ext>
              </c:extLst>
            </c:dLbl>
            <c:dLbl>
              <c:idx val="5"/>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19D3-4024-8071-DDA496C7B2B4}"/>
                </c:ext>
              </c:extLst>
            </c:dLbl>
            <c:dLbl>
              <c:idx val="6"/>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19D3-4024-8071-DDA496C7B2B4}"/>
                </c:ext>
              </c:extLst>
            </c:dLbl>
            <c:dLbl>
              <c:idx val="7"/>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19D3-4024-8071-DDA496C7B2B4}"/>
                </c:ext>
              </c:extLst>
            </c:dLbl>
            <c:dLbl>
              <c:idx val="8"/>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19D3-4024-8071-DDA496C7B2B4}"/>
                </c:ext>
              </c:extLst>
            </c:dLbl>
            <c:dLbl>
              <c:idx val="9"/>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19D3-4024-8071-DDA496C7B2B4}"/>
                </c:ext>
              </c:extLst>
            </c:dLbl>
            <c:dLbl>
              <c:idx val="10"/>
              <c:layout>
                <c:manualLayout>
                  <c:x val="1.3888887369981695E-3"/>
                  <c:y val="9.0090090090090089E-3"/>
                </c:manualLayout>
              </c:layout>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19D3-4024-8071-DDA496C7B2B4}"/>
                </c:ext>
              </c:extLst>
            </c:dLbl>
            <c:dLbl>
              <c:idx val="11"/>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19D3-4024-8071-DDA496C7B2B4}"/>
                </c:ext>
              </c:extLst>
            </c:dLbl>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Data!$C$256:$C$267</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Data!$A$256:$A$267</c:f>
              <c:numCache>
                <c:formatCode>_(* #,##0_);_(* \(#,##0\);_(* "-"??_);_(@_)</c:formatCode>
                <c:ptCount val="12"/>
                <c:pt idx="0">
                  <c:v>80949</c:v>
                </c:pt>
                <c:pt idx="1">
                  <c:v>75094</c:v>
                </c:pt>
                <c:pt idx="2">
                  <c:v>78901</c:v>
                </c:pt>
                <c:pt idx="3">
                  <c:v>67629</c:v>
                </c:pt>
                <c:pt idx="4">
                  <c:v>81457</c:v>
                </c:pt>
                <c:pt idx="5">
                  <c:v>75033</c:v>
                </c:pt>
                <c:pt idx="6">
                  <c:v>80571</c:v>
                </c:pt>
                <c:pt idx="7">
                  <c:v>81309</c:v>
                </c:pt>
                <c:pt idx="8">
                  <c:v>76936</c:v>
                </c:pt>
                <c:pt idx="9">
                  <c:v>84421</c:v>
                </c:pt>
                <c:pt idx="10">
                  <c:v>75830</c:v>
                </c:pt>
                <c:pt idx="11">
                  <c:v>68238</c:v>
                </c:pt>
              </c:numCache>
            </c:numRef>
          </c:val>
          <c:extLst>
            <c:ext xmlns:c16="http://schemas.microsoft.com/office/drawing/2014/chart" uri="{C3380CC4-5D6E-409C-BE32-E72D297353CC}">
              <c16:uniqueId val="{00000000-19D3-4024-8071-DDA496C7B2B4}"/>
            </c:ext>
          </c:extLst>
        </c:ser>
        <c:ser>
          <c:idx val="1"/>
          <c:order val="1"/>
          <c:tx>
            <c:strRef>
              <c:f>Data!$E$243</c:f>
              <c:strCache>
                <c:ptCount val="1"/>
                <c:pt idx="0">
                  <c:v>Brownsville</c:v>
                </c:pt>
              </c:strCache>
            </c:strRef>
          </c:tx>
          <c:spPr>
            <a:solidFill>
              <a:srgbClr val="FF9900"/>
            </a:solidFill>
            <a:ln>
              <a:noFill/>
            </a:ln>
            <a:effectLst/>
          </c:spPr>
          <c:invertIfNegative val="0"/>
          <c:dLbls>
            <c:dLbl>
              <c:idx val="0"/>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D3-4024-8071-DDA496C7B2B4}"/>
                </c:ext>
              </c:extLst>
            </c:dLbl>
            <c:dLbl>
              <c:idx val="1"/>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9D3-4024-8071-DDA496C7B2B4}"/>
                </c:ext>
              </c:extLst>
            </c:dLbl>
            <c:dLbl>
              <c:idx val="2"/>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D3-4024-8071-DDA496C7B2B4}"/>
                </c:ext>
              </c:extLst>
            </c:dLbl>
            <c:dLbl>
              <c:idx val="3"/>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9D3-4024-8071-DDA496C7B2B4}"/>
                </c:ext>
              </c:extLst>
            </c:dLbl>
            <c:dLbl>
              <c:idx val="4"/>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9D3-4024-8071-DDA496C7B2B4}"/>
                </c:ext>
              </c:extLst>
            </c:dLbl>
            <c:dLbl>
              <c:idx val="5"/>
              <c:tx>
                <c:rich>
                  <a:bodyPr/>
                  <a:lstStyle/>
                  <a:p>
                    <a:r>
                      <a:rPr lang="en-US"/>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9D3-4024-8071-DDA496C7B2B4}"/>
                </c:ext>
              </c:extLst>
            </c:dLbl>
            <c:dLbl>
              <c:idx val="6"/>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D3-4024-8071-DDA496C7B2B4}"/>
                </c:ext>
              </c:extLst>
            </c:dLbl>
            <c:dLbl>
              <c:idx val="7"/>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9D3-4024-8071-DDA496C7B2B4}"/>
                </c:ext>
              </c:extLst>
            </c:dLbl>
            <c:dLbl>
              <c:idx val="8"/>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9D3-4024-8071-DDA496C7B2B4}"/>
                </c:ext>
              </c:extLst>
            </c:dLbl>
            <c:dLbl>
              <c:idx val="9"/>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9D3-4024-8071-DDA496C7B2B4}"/>
                </c:ext>
              </c:extLst>
            </c:dLbl>
            <c:dLbl>
              <c:idx val="10"/>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9D3-4024-8071-DDA496C7B2B4}"/>
                </c:ext>
              </c:extLst>
            </c:dLbl>
            <c:dLbl>
              <c:idx val="11"/>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9D3-4024-8071-DDA496C7B2B4}"/>
                </c:ext>
              </c:extLst>
            </c:dLbl>
            <c:spPr>
              <a:noFill/>
              <a:ln>
                <a:noFill/>
              </a:ln>
              <a:effectLst/>
            </c:spPr>
            <c:txPr>
              <a:bodyPr rot="-5400000" spcFirstLastPara="1" vertOverflow="ellipsis"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Data!$C$256:$C$267</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Data!$E$256:$E$267</c:f>
              <c:numCache>
                <c:formatCode>_(* #,##0_);_(* \(#,##0\);_(* "-"??_);_(@_)</c:formatCode>
                <c:ptCount val="12"/>
                <c:pt idx="0">
                  <c:v>22372</c:v>
                </c:pt>
                <c:pt idx="1">
                  <c:v>21590</c:v>
                </c:pt>
                <c:pt idx="2">
                  <c:v>24008</c:v>
                </c:pt>
                <c:pt idx="3">
                  <c:v>25775</c:v>
                </c:pt>
                <c:pt idx="4">
                  <c:v>26248</c:v>
                </c:pt>
                <c:pt idx="5">
                  <c:v>23449</c:v>
                </c:pt>
                <c:pt idx="6">
                  <c:v>26508</c:v>
                </c:pt>
                <c:pt idx="7">
                  <c:v>26195</c:v>
                </c:pt>
                <c:pt idx="8">
                  <c:v>23551</c:v>
                </c:pt>
                <c:pt idx="9">
                  <c:v>25702</c:v>
                </c:pt>
                <c:pt idx="10">
                  <c:v>22197</c:v>
                </c:pt>
                <c:pt idx="11">
                  <c:v>19943</c:v>
                </c:pt>
              </c:numCache>
            </c:numRef>
          </c:val>
          <c:extLst>
            <c:ext xmlns:c16="http://schemas.microsoft.com/office/drawing/2014/chart" uri="{C3380CC4-5D6E-409C-BE32-E72D297353CC}">
              <c16:uniqueId val="{0000000D-19D3-4024-8071-DDA496C7B2B4}"/>
            </c:ext>
          </c:extLst>
        </c:ser>
        <c:ser>
          <c:idx val="2"/>
          <c:order val="2"/>
          <c:tx>
            <c:strRef>
              <c:f>Data!$F$243</c:f>
              <c:strCache>
                <c:ptCount val="1"/>
                <c:pt idx="0">
                  <c:v>Laredo</c:v>
                </c:pt>
              </c:strCache>
            </c:strRef>
          </c:tx>
          <c:spPr>
            <a:solidFill>
              <a:srgbClr val="00B050"/>
            </a:solidFill>
            <a:ln>
              <a:noFill/>
            </a:ln>
            <a:effectLst/>
          </c:spPr>
          <c:invertIfNegative val="0"/>
          <c:dLbls>
            <c:dLbl>
              <c:idx val="0"/>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9D3-4024-8071-DDA496C7B2B4}"/>
                </c:ext>
              </c:extLst>
            </c:dLbl>
            <c:dLbl>
              <c:idx val="1"/>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9D3-4024-8071-DDA496C7B2B4}"/>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9D3-4024-8071-DDA496C7B2B4}"/>
                </c:ext>
              </c:extLst>
            </c:dLbl>
            <c:dLbl>
              <c:idx val="3"/>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9D3-4024-8071-DDA496C7B2B4}"/>
                </c:ext>
              </c:extLst>
            </c:dLbl>
            <c:dLbl>
              <c:idx val="4"/>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9D3-4024-8071-DDA496C7B2B4}"/>
                </c:ext>
              </c:extLst>
            </c:dLbl>
            <c:dLbl>
              <c:idx val="5"/>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9D3-4024-8071-DDA496C7B2B4}"/>
                </c:ext>
              </c:extLst>
            </c:dLbl>
            <c:dLbl>
              <c:idx val="6"/>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19D3-4024-8071-DDA496C7B2B4}"/>
                </c:ext>
              </c:extLst>
            </c:dLbl>
            <c:dLbl>
              <c:idx val="7"/>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9D3-4024-8071-DDA496C7B2B4}"/>
                </c:ext>
              </c:extLst>
            </c:dLbl>
            <c:dLbl>
              <c:idx val="8"/>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9D3-4024-8071-DDA496C7B2B4}"/>
                </c:ext>
              </c:extLst>
            </c:dLbl>
            <c:dLbl>
              <c:idx val="9"/>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19D3-4024-8071-DDA496C7B2B4}"/>
                </c:ext>
              </c:extLst>
            </c:dLbl>
            <c:dLbl>
              <c:idx val="10"/>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9D3-4024-8071-DDA496C7B2B4}"/>
                </c:ext>
              </c:extLst>
            </c:dLbl>
            <c:dLbl>
              <c:idx val="11"/>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9D3-4024-8071-DDA496C7B2B4}"/>
                </c:ext>
              </c:extLst>
            </c:dLbl>
            <c:spPr>
              <a:noFill/>
              <a:ln>
                <a:noFill/>
              </a:ln>
              <a:effectLst/>
            </c:spPr>
            <c:txPr>
              <a:bodyPr rot="-5400000" spcFirstLastPara="1" vertOverflow="ellipsis"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Data!$C$256:$C$267</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Data!$F$256:$F$267</c:f>
              <c:numCache>
                <c:formatCode>_(* #,##0_);_(* \(#,##0\);_(* "-"??_);_(@_)</c:formatCode>
                <c:ptCount val="12"/>
                <c:pt idx="0">
                  <c:v>195640</c:v>
                </c:pt>
                <c:pt idx="1">
                  <c:v>187418</c:v>
                </c:pt>
                <c:pt idx="2">
                  <c:v>205913</c:v>
                </c:pt>
                <c:pt idx="3">
                  <c:v>189707</c:v>
                </c:pt>
                <c:pt idx="4">
                  <c:v>209333</c:v>
                </c:pt>
                <c:pt idx="5">
                  <c:v>195963</c:v>
                </c:pt>
                <c:pt idx="6">
                  <c:v>207743</c:v>
                </c:pt>
                <c:pt idx="7">
                  <c:v>207401</c:v>
                </c:pt>
                <c:pt idx="8">
                  <c:v>191469</c:v>
                </c:pt>
                <c:pt idx="9">
                  <c:v>209013</c:v>
                </c:pt>
                <c:pt idx="10">
                  <c:v>191148</c:v>
                </c:pt>
                <c:pt idx="11">
                  <c:v>173933</c:v>
                </c:pt>
              </c:numCache>
            </c:numRef>
          </c:val>
          <c:extLst>
            <c:ext xmlns:c16="http://schemas.microsoft.com/office/drawing/2014/chart" uri="{C3380CC4-5D6E-409C-BE32-E72D297353CC}">
              <c16:uniqueId val="{0000001A-19D3-4024-8071-DDA496C7B2B4}"/>
            </c:ext>
          </c:extLst>
        </c:ser>
        <c:dLbls>
          <c:showLegendKey val="0"/>
          <c:showVal val="0"/>
          <c:showCatName val="0"/>
          <c:showSerName val="0"/>
          <c:showPercent val="0"/>
          <c:showBubbleSize val="0"/>
        </c:dLbls>
        <c:gapWidth val="219"/>
        <c:overlap val="-27"/>
        <c:axId val="1308471743"/>
        <c:axId val="1308451775"/>
      </c:barChart>
      <c:dateAx>
        <c:axId val="130847174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308451775"/>
        <c:crosses val="autoZero"/>
        <c:auto val="1"/>
        <c:lblOffset val="100"/>
        <c:baseTimeUnit val="months"/>
      </c:dateAx>
      <c:valAx>
        <c:axId val="1308451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r>
                  <a:rPr lang="en-US" dirty="0"/>
                  <a:t>No. of trucks</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3084717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Data!$K$1</c:f>
              <c:strCache>
                <c:ptCount val="1"/>
                <c:pt idx="0">
                  <c:v>El Paso</c:v>
                </c:pt>
              </c:strCache>
            </c:strRef>
          </c:tx>
          <c:spPr>
            <a:ln w="50800" cap="rnd">
              <a:solidFill>
                <a:srgbClr val="0070C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Data!$K$80:$K$91</c:f>
              <c:numCache>
                <c:formatCode>_("$"* #,##0_);_("$"* \(#,##0\);_("$"* "-"??_);_(@_)</c:formatCode>
                <c:ptCount val="12"/>
                <c:pt idx="0">
                  <c:v>22058.166515220353</c:v>
                </c:pt>
                <c:pt idx="1">
                  <c:v>21024.13216957606</c:v>
                </c:pt>
                <c:pt idx="2">
                  <c:v>22136.76544175137</c:v>
                </c:pt>
                <c:pt idx="3">
                  <c:v>24436.465263157894</c:v>
                </c:pt>
                <c:pt idx="4">
                  <c:v>27594.996778647033</c:v>
                </c:pt>
                <c:pt idx="5">
                  <c:v>33557.781111111108</c:v>
                </c:pt>
                <c:pt idx="6">
                  <c:v>23337.002541942045</c:v>
                </c:pt>
                <c:pt idx="7">
                  <c:v>22819.134495084898</c:v>
                </c:pt>
                <c:pt idx="8">
                  <c:v>22016.233665080053</c:v>
                </c:pt>
                <c:pt idx="9">
                  <c:v>23310.274658027356</c:v>
                </c:pt>
                <c:pt idx="10">
                  <c:v>27926.105112620666</c:v>
                </c:pt>
                <c:pt idx="11">
                  <c:v>20558</c:v>
                </c:pt>
              </c:numCache>
            </c:numRef>
          </c:val>
          <c:smooth val="0"/>
          <c:extLst>
            <c:ext xmlns:c16="http://schemas.microsoft.com/office/drawing/2014/chart" uri="{C3380CC4-5D6E-409C-BE32-E72D297353CC}">
              <c16:uniqueId val="{00000000-386A-40D5-B0EF-75625C0FD4F7}"/>
            </c:ext>
          </c:extLst>
        </c:ser>
        <c:ser>
          <c:idx val="1"/>
          <c:order val="1"/>
          <c:tx>
            <c:strRef>
              <c:f>Data!$N$1</c:f>
              <c:strCache>
                <c:ptCount val="1"/>
                <c:pt idx="0">
                  <c:v>Brownsville</c:v>
                </c:pt>
              </c:strCache>
            </c:strRef>
          </c:tx>
          <c:spPr>
            <a:ln w="50800" cap="rnd">
              <a:solidFill>
                <a:srgbClr val="FF990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Data!$N$80:$N$91</c:f>
              <c:numCache>
                <c:formatCode>_("$"* #,##0_);_("$"* \(#,##0\);_("$"* "-"??_);_(@_)</c:formatCode>
                <c:ptCount val="12"/>
                <c:pt idx="0">
                  <c:v>17727.18373929114</c:v>
                </c:pt>
                <c:pt idx="1">
                  <c:v>13267.506238108261</c:v>
                </c:pt>
                <c:pt idx="2">
                  <c:v>13689.12141804682</c:v>
                </c:pt>
                <c:pt idx="3">
                  <c:v>15584.79008695682</c:v>
                </c:pt>
                <c:pt idx="4">
                  <c:v>6923.3890541485462</c:v>
                </c:pt>
                <c:pt idx="5">
                  <c:v>4520.0947940529795</c:v>
                </c:pt>
                <c:pt idx="6">
                  <c:v>4957.2605231509842</c:v>
                </c:pt>
                <c:pt idx="7">
                  <c:v>5016.6324098783616</c:v>
                </c:pt>
                <c:pt idx="8">
                  <c:v>6771.8357551542076</c:v>
                </c:pt>
                <c:pt idx="9">
                  <c:v>13550.889176785247</c:v>
                </c:pt>
                <c:pt idx="10">
                  <c:v>15247.761235530692</c:v>
                </c:pt>
                <c:pt idx="11">
                  <c:v>16642.315261404045</c:v>
                </c:pt>
              </c:numCache>
            </c:numRef>
          </c:val>
          <c:smooth val="0"/>
          <c:extLst>
            <c:ext xmlns:c16="http://schemas.microsoft.com/office/drawing/2014/chart" uri="{C3380CC4-5D6E-409C-BE32-E72D297353CC}">
              <c16:uniqueId val="{00000001-386A-40D5-B0EF-75625C0FD4F7}"/>
            </c:ext>
          </c:extLst>
        </c:ser>
        <c:ser>
          <c:idx val="2"/>
          <c:order val="2"/>
          <c:tx>
            <c:strRef>
              <c:f>Data!$O$1</c:f>
              <c:strCache>
                <c:ptCount val="1"/>
                <c:pt idx="0">
                  <c:v>Laredo</c:v>
                </c:pt>
              </c:strCache>
            </c:strRef>
          </c:tx>
          <c:spPr>
            <a:ln w="50800" cap="rnd">
              <a:solidFill>
                <a:srgbClr val="00B05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Data!$O$80:$O$91</c:f>
              <c:numCache>
                <c:formatCode>_("$"* #,##0_);_("$"* \(#,##0\);_("$"* "-"??_);_(@_)</c:formatCode>
                <c:ptCount val="12"/>
                <c:pt idx="0">
                  <c:v>30410.2559337733</c:v>
                </c:pt>
                <c:pt idx="1">
                  <c:v>31674.869595015578</c:v>
                </c:pt>
                <c:pt idx="2">
                  <c:v>33654.051898422091</c:v>
                </c:pt>
                <c:pt idx="3">
                  <c:v>37242.28839662447</c:v>
                </c:pt>
                <c:pt idx="4">
                  <c:v>34225.45982905983</c:v>
                </c:pt>
                <c:pt idx="5">
                  <c:v>28767.157748931455</c:v>
                </c:pt>
                <c:pt idx="6">
                  <c:v>30058.782472989195</c:v>
                </c:pt>
                <c:pt idx="7">
                  <c:v>29850.071516361961</c:v>
                </c:pt>
                <c:pt idx="8">
                  <c:v>29141.186228145601</c:v>
                </c:pt>
                <c:pt idx="9">
                  <c:v>28219.825287751246</c:v>
                </c:pt>
                <c:pt idx="10">
                  <c:v>27411.586180337788</c:v>
                </c:pt>
                <c:pt idx="11">
                  <c:v>28768.180193236716</c:v>
                </c:pt>
              </c:numCache>
            </c:numRef>
          </c:val>
          <c:smooth val="0"/>
          <c:extLst>
            <c:ext xmlns:c16="http://schemas.microsoft.com/office/drawing/2014/chart" uri="{C3380CC4-5D6E-409C-BE32-E72D297353CC}">
              <c16:uniqueId val="{00000002-386A-40D5-B0EF-75625C0FD4F7}"/>
            </c:ext>
          </c:extLst>
        </c:ser>
        <c:ser>
          <c:idx val="3"/>
          <c:order val="3"/>
          <c:tx>
            <c:strRef>
              <c:f>Data!$P$79</c:f>
              <c:strCache>
                <c:ptCount val="1"/>
                <c:pt idx="0">
                  <c:v>El Paso (with ST)</c:v>
                </c:pt>
              </c:strCache>
            </c:strRef>
          </c:tx>
          <c:spPr>
            <a:ln w="50800" cap="rnd">
              <a:solidFill>
                <a:srgbClr val="160208"/>
              </a:solidFill>
              <a:round/>
            </a:ln>
            <a:effectLst/>
          </c:spPr>
          <c:marker>
            <c:symbol val="none"/>
          </c:marker>
          <c:val>
            <c:numRef>
              <c:f>Data!$P$80:$P$91</c:f>
              <c:numCache>
                <c:formatCode>_("$"* #,##0_);_("$"* \(#,##0\);_("$"* "-"??_);_(@_)</c:formatCode>
                <c:ptCount val="12"/>
                <c:pt idx="0">
                  <c:v>21547.260830884905</c:v>
                </c:pt>
                <c:pt idx="1">
                  <c:v>20382.163534747324</c:v>
                </c:pt>
                <c:pt idx="2">
                  <c:v>21068.996067564676</c:v>
                </c:pt>
                <c:pt idx="3">
                  <c:v>22882.668741690308</c:v>
                </c:pt>
                <c:pt idx="4">
                  <c:v>16010.927815633544</c:v>
                </c:pt>
                <c:pt idx="5">
                  <c:v>17219.717977019103</c:v>
                </c:pt>
                <c:pt idx="6">
                  <c:v>16062.186863172326</c:v>
                </c:pt>
                <c:pt idx="7">
                  <c:v>19317.187993315991</c:v>
                </c:pt>
                <c:pt idx="8">
                  <c:v>17841.840721037166</c:v>
                </c:pt>
                <c:pt idx="9">
                  <c:v>20397.333009333084</c:v>
                </c:pt>
                <c:pt idx="10">
                  <c:v>26527.798791777812</c:v>
                </c:pt>
                <c:pt idx="11">
                  <c:v>20280.7207165117</c:v>
                </c:pt>
              </c:numCache>
            </c:numRef>
          </c:val>
          <c:smooth val="0"/>
          <c:extLst>
            <c:ext xmlns:c16="http://schemas.microsoft.com/office/drawing/2014/chart" uri="{C3380CC4-5D6E-409C-BE32-E72D297353CC}">
              <c16:uniqueId val="{00000003-386A-40D5-B0EF-75625C0FD4F7}"/>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Data!$J$1</c:f>
              <c:strCache>
                <c:ptCount val="1"/>
                <c:pt idx="0">
                  <c:v>El Paso</c:v>
                </c:pt>
              </c:strCache>
            </c:strRef>
          </c:tx>
          <c:spPr>
            <a:ln w="50800" cap="rnd">
              <a:solidFill>
                <a:srgbClr val="0070C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Data!$J$119:$J$130</c:f>
              <c:numCache>
                <c:formatCode>_("$"* #,##0_);_("$"* \(#,##0\);_("$"* "-"??_);_(@_)</c:formatCode>
                <c:ptCount val="12"/>
                <c:pt idx="0">
                  <c:v>8575.1444954128438</c:v>
                </c:pt>
                <c:pt idx="1">
                  <c:v>9735.1912004345468</c:v>
                </c:pt>
                <c:pt idx="2">
                  <c:v>9326.5965686274503</c:v>
                </c:pt>
                <c:pt idx="3">
                  <c:v>10770.526548672566</c:v>
                </c:pt>
                <c:pt idx="4">
                  <c:v>12197.07056101793</c:v>
                </c:pt>
                <c:pt idx="5">
                  <c:v>14043.010852713178</c:v>
                </c:pt>
                <c:pt idx="6">
                  <c:v>6515.6543925775586</c:v>
                </c:pt>
                <c:pt idx="7">
                  <c:v>12157.976863753214</c:v>
                </c:pt>
                <c:pt idx="8">
                  <c:v>10228.487693710118</c:v>
                </c:pt>
                <c:pt idx="9">
                  <c:v>12638.67469234885</c:v>
                </c:pt>
                <c:pt idx="10">
                  <c:v>14670.984592809978</c:v>
                </c:pt>
                <c:pt idx="11">
                  <c:v>6168</c:v>
                </c:pt>
              </c:numCache>
            </c:numRef>
          </c:val>
          <c:smooth val="0"/>
          <c:extLst>
            <c:ext xmlns:c16="http://schemas.microsoft.com/office/drawing/2014/chart" uri="{C3380CC4-5D6E-409C-BE32-E72D297353CC}">
              <c16:uniqueId val="{00000000-A6FC-4CCA-9F85-0ED76DFC2074}"/>
            </c:ext>
          </c:extLst>
        </c:ser>
        <c:ser>
          <c:idx val="1"/>
          <c:order val="1"/>
          <c:tx>
            <c:strRef>
              <c:f>Data!$M$1</c:f>
              <c:strCache>
                <c:ptCount val="1"/>
                <c:pt idx="0">
                  <c:v>Brownsville</c:v>
                </c:pt>
              </c:strCache>
            </c:strRef>
          </c:tx>
          <c:spPr>
            <a:ln w="50800" cap="rnd">
              <a:solidFill>
                <a:srgbClr val="FF990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Data!$M$119:$M$130</c:f>
              <c:numCache>
                <c:formatCode>_("$"* #,##0_);_("$"* \(#,##0\);_("$"* "-"??_);_(@_)</c:formatCode>
                <c:ptCount val="12"/>
                <c:pt idx="0">
                  <c:v>17763.83381881204</c:v>
                </c:pt>
                <c:pt idx="1">
                  <c:v>17987.095683026721</c:v>
                </c:pt>
                <c:pt idx="2">
                  <c:v>12898.798110748907</c:v>
                </c:pt>
                <c:pt idx="3">
                  <c:v>24600.196253348662</c:v>
                </c:pt>
                <c:pt idx="4">
                  <c:v>16627.188529537816</c:v>
                </c:pt>
                <c:pt idx="5">
                  <c:v>16413.431171383465</c:v>
                </c:pt>
                <c:pt idx="6">
                  <c:v>14491.333501208173</c:v>
                </c:pt>
                <c:pt idx="7">
                  <c:v>16775.915520733179</c:v>
                </c:pt>
                <c:pt idx="8">
                  <c:v>12250.357557308156</c:v>
                </c:pt>
                <c:pt idx="9">
                  <c:v>25133.734061552626</c:v>
                </c:pt>
                <c:pt idx="10">
                  <c:v>16014.547913048649</c:v>
                </c:pt>
                <c:pt idx="11">
                  <c:v>17031.580737846194</c:v>
                </c:pt>
              </c:numCache>
            </c:numRef>
          </c:val>
          <c:smooth val="0"/>
          <c:extLst>
            <c:ext xmlns:c16="http://schemas.microsoft.com/office/drawing/2014/chart" uri="{C3380CC4-5D6E-409C-BE32-E72D297353CC}">
              <c16:uniqueId val="{00000001-A6FC-4CCA-9F85-0ED76DFC2074}"/>
            </c:ext>
          </c:extLst>
        </c:ser>
        <c:ser>
          <c:idx val="2"/>
          <c:order val="2"/>
          <c:tx>
            <c:strRef>
              <c:f>Data!$N$1</c:f>
              <c:strCache>
                <c:ptCount val="1"/>
                <c:pt idx="0">
                  <c:v>Laredo</c:v>
                </c:pt>
              </c:strCache>
            </c:strRef>
          </c:tx>
          <c:spPr>
            <a:ln w="50800" cap="rnd">
              <a:solidFill>
                <a:srgbClr val="00B05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Data!$N$119:$N$130</c:f>
              <c:numCache>
                <c:formatCode>_("$"* #,##0_);_("$"* \(#,##0\);_("$"* "-"??_);_(@_)</c:formatCode>
                <c:ptCount val="12"/>
                <c:pt idx="0">
                  <c:v>6397.4597183266696</c:v>
                </c:pt>
                <c:pt idx="1">
                  <c:v>6396.4654535195377</c:v>
                </c:pt>
                <c:pt idx="2">
                  <c:v>5165.1357504215848</c:v>
                </c:pt>
                <c:pt idx="3">
                  <c:v>5243.1292619441992</c:v>
                </c:pt>
                <c:pt idx="4">
                  <c:v>5981.6663817851113</c:v>
                </c:pt>
                <c:pt idx="5">
                  <c:v>7679.1332503473832</c:v>
                </c:pt>
                <c:pt idx="6">
                  <c:v>7084.5637849235636</c:v>
                </c:pt>
                <c:pt idx="7">
                  <c:v>6443.1711611010196</c:v>
                </c:pt>
                <c:pt idx="8">
                  <c:v>7217.8561091798638</c:v>
                </c:pt>
                <c:pt idx="9">
                  <c:v>8531.695059534859</c:v>
                </c:pt>
                <c:pt idx="10">
                  <c:v>11123.229496198104</c:v>
                </c:pt>
                <c:pt idx="11">
                  <c:v>10771.907250077034</c:v>
                </c:pt>
              </c:numCache>
            </c:numRef>
          </c:val>
          <c:smooth val="0"/>
          <c:extLst>
            <c:ext xmlns:c16="http://schemas.microsoft.com/office/drawing/2014/chart" uri="{C3380CC4-5D6E-409C-BE32-E72D297353CC}">
              <c16:uniqueId val="{00000002-A6FC-4CCA-9F85-0ED76DFC2074}"/>
            </c:ext>
          </c:extLst>
        </c:ser>
        <c:ser>
          <c:idx val="3"/>
          <c:order val="3"/>
          <c:tx>
            <c:strRef>
              <c:f>Data!$L$118</c:f>
              <c:strCache>
                <c:ptCount val="1"/>
                <c:pt idx="0">
                  <c:v>Santa Teresa</c:v>
                </c:pt>
              </c:strCache>
            </c:strRef>
          </c:tx>
          <c:spPr>
            <a:ln w="50800" cap="rnd">
              <a:solidFill>
                <a:srgbClr val="000000"/>
              </a:solidFill>
              <a:round/>
            </a:ln>
            <a:effectLst/>
          </c:spPr>
          <c:marker>
            <c:symbol val="none"/>
          </c:marker>
          <c:val>
            <c:numRef>
              <c:f>Data!$L$119:$L$130</c:f>
              <c:numCache>
                <c:formatCode>_("$"* #,##0_);_("$"* \(#,##0\);_("$"* "-"??_);_(@_)</c:formatCode>
                <c:ptCount val="12"/>
                <c:pt idx="0">
                  <c:v>3614.7696723089034</c:v>
                </c:pt>
                <c:pt idx="1">
                  <c:v>3651.1113389391289</c:v>
                </c:pt>
                <c:pt idx="2">
                  <c:v>3588.0910841351306</c:v>
                </c:pt>
                <c:pt idx="3">
                  <c:v>5083.9913787558771</c:v>
                </c:pt>
                <c:pt idx="4">
                  <c:v>4951.5909679249571</c:v>
                </c:pt>
                <c:pt idx="5">
                  <c:v>5519.5562308671979</c:v>
                </c:pt>
                <c:pt idx="6">
                  <c:v>4736.4050333942541</c:v>
                </c:pt>
                <c:pt idx="7">
                  <c:v>4187.106271195702</c:v>
                </c:pt>
                <c:pt idx="8">
                  <c:v>5127.3418840970362</c:v>
                </c:pt>
                <c:pt idx="9">
                  <c:v>4322.1375792001418</c:v>
                </c:pt>
                <c:pt idx="10">
                  <c:v>4210.3123612612326</c:v>
                </c:pt>
                <c:pt idx="11">
                  <c:v>5532.5554593233019</c:v>
                </c:pt>
              </c:numCache>
            </c:numRef>
          </c:val>
          <c:smooth val="0"/>
          <c:extLst>
            <c:ext xmlns:c16="http://schemas.microsoft.com/office/drawing/2014/chart" uri="{C3380CC4-5D6E-409C-BE32-E72D297353CC}">
              <c16:uniqueId val="{00000003-A6FC-4CCA-9F85-0ED76DFC2074}"/>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Data!$K$1</c:f>
              <c:strCache>
                <c:ptCount val="1"/>
                <c:pt idx="0">
                  <c:v>El Paso</c:v>
                </c:pt>
              </c:strCache>
            </c:strRef>
          </c:tx>
          <c:spPr>
            <a:ln w="50800" cap="rnd">
              <a:solidFill>
                <a:srgbClr val="0070C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Data!$K$119:$K$130</c:f>
              <c:numCache>
                <c:formatCode>_("$"* #,##0_);_("$"* \(#,##0\);_("$"* "-"??_);_(@_)</c:formatCode>
                <c:ptCount val="12"/>
                <c:pt idx="0">
                  <c:v>8575.1444954128438</c:v>
                </c:pt>
                <c:pt idx="1">
                  <c:v>9735.1912004345468</c:v>
                </c:pt>
                <c:pt idx="2">
                  <c:v>9326.5965686274503</c:v>
                </c:pt>
                <c:pt idx="3">
                  <c:v>10770.526548672566</c:v>
                </c:pt>
                <c:pt idx="4">
                  <c:v>12197.07056101793</c:v>
                </c:pt>
                <c:pt idx="5">
                  <c:v>14043.010852713178</c:v>
                </c:pt>
                <c:pt idx="6">
                  <c:v>6515.6543925775586</c:v>
                </c:pt>
                <c:pt idx="7">
                  <c:v>12157.976863753214</c:v>
                </c:pt>
                <c:pt idx="8">
                  <c:v>10228.487693710118</c:v>
                </c:pt>
                <c:pt idx="9">
                  <c:v>12638.67469234885</c:v>
                </c:pt>
                <c:pt idx="10">
                  <c:v>14670.984592809978</c:v>
                </c:pt>
                <c:pt idx="11">
                  <c:v>6168</c:v>
                </c:pt>
              </c:numCache>
            </c:numRef>
          </c:val>
          <c:smooth val="0"/>
          <c:extLst>
            <c:ext xmlns:c16="http://schemas.microsoft.com/office/drawing/2014/chart" uri="{C3380CC4-5D6E-409C-BE32-E72D297353CC}">
              <c16:uniqueId val="{00000000-D545-4F3D-8490-5A2B71E1FF50}"/>
            </c:ext>
          </c:extLst>
        </c:ser>
        <c:ser>
          <c:idx val="1"/>
          <c:order val="1"/>
          <c:tx>
            <c:strRef>
              <c:f>Data!$N$1</c:f>
              <c:strCache>
                <c:ptCount val="1"/>
                <c:pt idx="0">
                  <c:v>Brownsville</c:v>
                </c:pt>
              </c:strCache>
            </c:strRef>
          </c:tx>
          <c:spPr>
            <a:ln w="50800" cap="rnd">
              <a:solidFill>
                <a:srgbClr val="FF990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Data!$N$119:$N$130</c:f>
              <c:numCache>
                <c:formatCode>_("$"* #,##0_);_("$"* \(#,##0\);_("$"* "-"??_);_(@_)</c:formatCode>
                <c:ptCount val="12"/>
                <c:pt idx="0">
                  <c:v>17763.83381881204</c:v>
                </c:pt>
                <c:pt idx="1">
                  <c:v>17987.095683026721</c:v>
                </c:pt>
                <c:pt idx="2">
                  <c:v>12898.798110748907</c:v>
                </c:pt>
                <c:pt idx="3">
                  <c:v>24600.196253348662</c:v>
                </c:pt>
                <c:pt idx="4">
                  <c:v>16627.188529537816</c:v>
                </c:pt>
                <c:pt idx="5">
                  <c:v>16413.431171383465</c:v>
                </c:pt>
                <c:pt idx="6">
                  <c:v>14491.333501208173</c:v>
                </c:pt>
                <c:pt idx="7">
                  <c:v>16775.915520733179</c:v>
                </c:pt>
                <c:pt idx="8">
                  <c:v>12250.357557308156</c:v>
                </c:pt>
                <c:pt idx="9">
                  <c:v>25133.734061552626</c:v>
                </c:pt>
                <c:pt idx="10">
                  <c:v>16014.547913048649</c:v>
                </c:pt>
                <c:pt idx="11">
                  <c:v>17031.580737846194</c:v>
                </c:pt>
              </c:numCache>
            </c:numRef>
          </c:val>
          <c:smooth val="0"/>
          <c:extLst>
            <c:ext xmlns:c16="http://schemas.microsoft.com/office/drawing/2014/chart" uri="{C3380CC4-5D6E-409C-BE32-E72D297353CC}">
              <c16:uniqueId val="{00000001-D545-4F3D-8490-5A2B71E1FF50}"/>
            </c:ext>
          </c:extLst>
        </c:ser>
        <c:ser>
          <c:idx val="2"/>
          <c:order val="2"/>
          <c:tx>
            <c:strRef>
              <c:f>Data!$O$1</c:f>
              <c:strCache>
                <c:ptCount val="1"/>
                <c:pt idx="0">
                  <c:v>Laredo</c:v>
                </c:pt>
              </c:strCache>
            </c:strRef>
          </c:tx>
          <c:spPr>
            <a:ln w="50800" cap="rnd">
              <a:solidFill>
                <a:srgbClr val="00B05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Data!$O$119:$O$130</c:f>
              <c:numCache>
                <c:formatCode>_("$"* #,##0_);_("$"* \(#,##0\);_("$"* "-"??_);_(@_)</c:formatCode>
                <c:ptCount val="12"/>
                <c:pt idx="0">
                  <c:v>6397.4597183266696</c:v>
                </c:pt>
                <c:pt idx="1">
                  <c:v>6396.4654535195377</c:v>
                </c:pt>
                <c:pt idx="2">
                  <c:v>5165.1357504215848</c:v>
                </c:pt>
                <c:pt idx="3">
                  <c:v>5243.1292619441992</c:v>
                </c:pt>
                <c:pt idx="4">
                  <c:v>5981.6663817851113</c:v>
                </c:pt>
                <c:pt idx="5">
                  <c:v>7679.1332503473832</c:v>
                </c:pt>
                <c:pt idx="6">
                  <c:v>7084.5637849235636</c:v>
                </c:pt>
                <c:pt idx="7">
                  <c:v>6443.1711611010196</c:v>
                </c:pt>
                <c:pt idx="8">
                  <c:v>7217.8561091798638</c:v>
                </c:pt>
                <c:pt idx="9">
                  <c:v>8531.695059534859</c:v>
                </c:pt>
                <c:pt idx="10">
                  <c:v>11123.229496198104</c:v>
                </c:pt>
                <c:pt idx="11">
                  <c:v>10771.907250077034</c:v>
                </c:pt>
              </c:numCache>
            </c:numRef>
          </c:val>
          <c:smooth val="0"/>
          <c:extLst>
            <c:ext xmlns:c16="http://schemas.microsoft.com/office/drawing/2014/chart" uri="{C3380CC4-5D6E-409C-BE32-E72D297353CC}">
              <c16:uniqueId val="{00000002-D545-4F3D-8490-5A2B71E1FF50}"/>
            </c:ext>
          </c:extLst>
        </c:ser>
        <c:ser>
          <c:idx val="3"/>
          <c:order val="3"/>
          <c:tx>
            <c:strRef>
              <c:f>Data!$P$118</c:f>
              <c:strCache>
                <c:ptCount val="1"/>
                <c:pt idx="0">
                  <c:v>El Paso (with ST)</c:v>
                </c:pt>
              </c:strCache>
            </c:strRef>
          </c:tx>
          <c:spPr>
            <a:ln w="50800" cap="rnd">
              <a:solidFill>
                <a:srgbClr val="160208"/>
              </a:solidFill>
              <a:round/>
            </a:ln>
            <a:effectLst/>
          </c:spPr>
          <c:marker>
            <c:symbol val="none"/>
          </c:marker>
          <c:val>
            <c:numRef>
              <c:f>Data!$P$119:$P$130</c:f>
              <c:numCache>
                <c:formatCode>_("$"* #,##0_);_("$"* \(#,##0\);_("$"* "-"??_);_(@_)</c:formatCode>
                <c:ptCount val="12"/>
                <c:pt idx="0">
                  <c:v>6748.6709035037193</c:v>
                </c:pt>
                <c:pt idx="1">
                  <c:v>7741.3761526827702</c:v>
                </c:pt>
                <c:pt idx="2">
                  <c:v>7770.6174417391803</c:v>
                </c:pt>
                <c:pt idx="3">
                  <c:v>9468.2212940396003</c:v>
                </c:pt>
                <c:pt idx="4">
                  <c:v>10162.875495046886</c:v>
                </c:pt>
                <c:pt idx="5">
                  <c:v>11459.341833655864</c:v>
                </c:pt>
                <c:pt idx="6">
                  <c:v>6251.3116180138204</c:v>
                </c:pt>
                <c:pt idx="7">
                  <c:v>10430.676199064437</c:v>
                </c:pt>
                <c:pt idx="8">
                  <c:v>9515.4482203974694</c:v>
                </c:pt>
                <c:pt idx="9">
                  <c:v>9969.0154676453858</c:v>
                </c:pt>
                <c:pt idx="10">
                  <c:v>10953.717094991607</c:v>
                </c:pt>
                <c:pt idx="11">
                  <c:v>6063.143551007207</c:v>
                </c:pt>
              </c:numCache>
            </c:numRef>
          </c:val>
          <c:smooth val="0"/>
          <c:extLst>
            <c:ext xmlns:c16="http://schemas.microsoft.com/office/drawing/2014/chart" uri="{C3380CC4-5D6E-409C-BE32-E72D297353CC}">
              <c16:uniqueId val="{00000003-D545-4F3D-8490-5A2B71E1FF50}"/>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Data!$J$1</c:f>
              <c:strCache>
                <c:ptCount val="1"/>
                <c:pt idx="0">
                  <c:v>El Paso</c:v>
                </c:pt>
              </c:strCache>
            </c:strRef>
          </c:tx>
          <c:spPr>
            <a:ln w="50800" cap="rnd">
              <a:solidFill>
                <a:srgbClr val="0070C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Data!$J$158:$J$169</c:f>
              <c:numCache>
                <c:formatCode>_("$"* #,##0_);_("$"* \(#,##0\);_("$"* "-"??_);_(@_)</c:formatCode>
                <c:ptCount val="12"/>
                <c:pt idx="0">
                  <c:v>42768.639329805999</c:v>
                </c:pt>
                <c:pt idx="1">
                  <c:v>41758.613929492691</c:v>
                </c:pt>
                <c:pt idx="2">
                  <c:v>40454.32525410477</c:v>
                </c:pt>
                <c:pt idx="3">
                  <c:v>46510.179754020814</c:v>
                </c:pt>
                <c:pt idx="4">
                  <c:v>37686.65716374269</c:v>
                </c:pt>
                <c:pt idx="5">
                  <c:v>34202.94065934066</c:v>
                </c:pt>
                <c:pt idx="6">
                  <c:v>31694.665087956699</c:v>
                </c:pt>
                <c:pt idx="7">
                  <c:v>36644.105890603088</c:v>
                </c:pt>
                <c:pt idx="8">
                  <c:v>37044.586989409981</c:v>
                </c:pt>
                <c:pt idx="9">
                  <c:v>34031.831961591219</c:v>
                </c:pt>
                <c:pt idx="10">
                  <c:v>33022.170420420422</c:v>
                </c:pt>
                <c:pt idx="11">
                  <c:v>55371</c:v>
                </c:pt>
              </c:numCache>
            </c:numRef>
          </c:val>
          <c:smooth val="0"/>
          <c:extLst>
            <c:ext xmlns:c16="http://schemas.microsoft.com/office/drawing/2014/chart" uri="{C3380CC4-5D6E-409C-BE32-E72D297353CC}">
              <c16:uniqueId val="{00000000-6213-4999-9C57-CF8915CC1FBD}"/>
            </c:ext>
          </c:extLst>
        </c:ser>
        <c:ser>
          <c:idx val="1"/>
          <c:order val="1"/>
          <c:tx>
            <c:strRef>
              <c:f>Data!$M$1</c:f>
              <c:strCache>
                <c:ptCount val="1"/>
                <c:pt idx="0">
                  <c:v>Brownsville</c:v>
                </c:pt>
              </c:strCache>
            </c:strRef>
          </c:tx>
          <c:spPr>
            <a:ln w="50800" cap="rnd">
              <a:solidFill>
                <a:srgbClr val="FF990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Data!$M$158:$M$169</c:f>
              <c:numCache>
                <c:formatCode>_("$"* #,##0_);_("$"* \(#,##0\);_("$"* "-"??_);_(@_)</c:formatCode>
                <c:ptCount val="12"/>
                <c:pt idx="0">
                  <c:v>40117.331938231728</c:v>
                </c:pt>
                <c:pt idx="1">
                  <c:v>39696.138398779505</c:v>
                </c:pt>
                <c:pt idx="2">
                  <c:v>34350.044268500089</c:v>
                </c:pt>
                <c:pt idx="3">
                  <c:v>35046.360503784526</c:v>
                </c:pt>
                <c:pt idx="4">
                  <c:v>30970.871192427632</c:v>
                </c:pt>
                <c:pt idx="5">
                  <c:v>33609.954219491505</c:v>
                </c:pt>
                <c:pt idx="6">
                  <c:v>36602.063637026025</c:v>
                </c:pt>
                <c:pt idx="7">
                  <c:v>34827.773119349476</c:v>
                </c:pt>
                <c:pt idx="8">
                  <c:v>31255.871096013685</c:v>
                </c:pt>
                <c:pt idx="9">
                  <c:v>31713.2831550173</c:v>
                </c:pt>
                <c:pt idx="10">
                  <c:v>31678.010659009949</c:v>
                </c:pt>
                <c:pt idx="11">
                  <c:v>33032.12672553095</c:v>
                </c:pt>
              </c:numCache>
            </c:numRef>
          </c:val>
          <c:smooth val="0"/>
          <c:extLst>
            <c:ext xmlns:c16="http://schemas.microsoft.com/office/drawing/2014/chart" uri="{C3380CC4-5D6E-409C-BE32-E72D297353CC}">
              <c16:uniqueId val="{00000001-6213-4999-9C57-CF8915CC1FBD}"/>
            </c:ext>
          </c:extLst>
        </c:ser>
        <c:ser>
          <c:idx val="2"/>
          <c:order val="2"/>
          <c:tx>
            <c:strRef>
              <c:f>Data!$N$1</c:f>
              <c:strCache>
                <c:ptCount val="1"/>
                <c:pt idx="0">
                  <c:v>Laredo</c:v>
                </c:pt>
              </c:strCache>
            </c:strRef>
          </c:tx>
          <c:spPr>
            <a:ln w="50800" cap="rnd">
              <a:solidFill>
                <a:srgbClr val="00B050"/>
              </a:solidFill>
              <a:round/>
            </a:ln>
            <a:effectLst/>
          </c:spPr>
          <c:marker>
            <c:symbol val="none"/>
          </c:marker>
          <c:cat>
            <c:numRef>
              <c:f>Data!$I$2:$I$13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Data!$N$158:$N$169</c:f>
              <c:numCache>
                <c:formatCode>_("$"* #,##0_);_("$"* \(#,##0\);_("$"* "-"??_);_(@_)</c:formatCode>
                <c:ptCount val="12"/>
                <c:pt idx="0">
                  <c:v>108176.25533980582</c:v>
                </c:pt>
                <c:pt idx="1">
                  <c:v>131557.4</c:v>
                </c:pt>
                <c:pt idx="2">
                  <c:v>153626.35815991237</c:v>
                </c:pt>
                <c:pt idx="3">
                  <c:v>149636.10781990521</c:v>
                </c:pt>
                <c:pt idx="4">
                  <c:v>143654.09455587392</c:v>
                </c:pt>
                <c:pt idx="5">
                  <c:v>123162.04582484726</c:v>
                </c:pt>
                <c:pt idx="6">
                  <c:v>135292.71375116933</c:v>
                </c:pt>
                <c:pt idx="7">
                  <c:v>127862.98354661792</c:v>
                </c:pt>
                <c:pt idx="8">
                  <c:v>168484.66594594595</c:v>
                </c:pt>
                <c:pt idx="9">
                  <c:v>114917.46660808436</c:v>
                </c:pt>
                <c:pt idx="10">
                  <c:v>120119.01944209637</c:v>
                </c:pt>
                <c:pt idx="11">
                  <c:v>119146.79980934224</c:v>
                </c:pt>
              </c:numCache>
            </c:numRef>
          </c:val>
          <c:smooth val="0"/>
          <c:extLst>
            <c:ext xmlns:c16="http://schemas.microsoft.com/office/drawing/2014/chart" uri="{C3380CC4-5D6E-409C-BE32-E72D297353CC}">
              <c16:uniqueId val="{00000002-6213-4999-9C57-CF8915CC1FBD}"/>
            </c:ext>
          </c:extLst>
        </c:ser>
        <c:ser>
          <c:idx val="3"/>
          <c:order val="3"/>
          <c:tx>
            <c:strRef>
              <c:f>Data!$L$157</c:f>
              <c:strCache>
                <c:ptCount val="1"/>
                <c:pt idx="0">
                  <c:v>Santa Teresa</c:v>
                </c:pt>
              </c:strCache>
            </c:strRef>
          </c:tx>
          <c:spPr>
            <a:ln w="50800" cap="rnd">
              <a:solidFill>
                <a:srgbClr val="000000"/>
              </a:solidFill>
              <a:round/>
            </a:ln>
            <a:effectLst/>
          </c:spPr>
          <c:marker>
            <c:symbol val="none"/>
          </c:marker>
          <c:val>
            <c:numRef>
              <c:f>Data!$L$158:$L$169</c:f>
              <c:numCache>
                <c:formatCode>_("$"* #,##0_);_("$"* \(#,##0\);_("$"* "-"??_);_(@_)</c:formatCode>
                <c:ptCount val="12"/>
                <c:pt idx="0">
                  <c:v>73084.36764186529</c:v>
                </c:pt>
                <c:pt idx="1">
                  <c:v>62335.825815004449</c:v>
                </c:pt>
                <c:pt idx="2">
                  <c:v>121318.98358659983</c:v>
                </c:pt>
                <c:pt idx="3">
                  <c:v>55574.216210450679</c:v>
                </c:pt>
                <c:pt idx="4">
                  <c:v>41152.669863319134</c:v>
                </c:pt>
                <c:pt idx="5">
                  <c:v>78203.370093911522</c:v>
                </c:pt>
                <c:pt idx="6">
                  <c:v>45279.822450972511</c:v>
                </c:pt>
                <c:pt idx="7">
                  <c:v>53782.104805325886</c:v>
                </c:pt>
                <c:pt idx="8">
                  <c:v>40427.722682384257</c:v>
                </c:pt>
                <c:pt idx="9">
                  <c:v>28097.220564871688</c:v>
                </c:pt>
                <c:pt idx="10">
                  <c:v>30294.258624024147</c:v>
                </c:pt>
                <c:pt idx="11">
                  <c:v>29304.935415160526</c:v>
                </c:pt>
              </c:numCache>
            </c:numRef>
          </c:val>
          <c:smooth val="0"/>
          <c:extLst>
            <c:ext xmlns:c16="http://schemas.microsoft.com/office/drawing/2014/chart" uri="{C3380CC4-5D6E-409C-BE32-E72D297353CC}">
              <c16:uniqueId val="{00000003-6213-4999-9C57-CF8915CC1FBD}"/>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Data!$K$1</c:f>
              <c:strCache>
                <c:ptCount val="1"/>
                <c:pt idx="0">
                  <c:v>El Paso</c:v>
                </c:pt>
              </c:strCache>
            </c:strRef>
          </c:tx>
          <c:spPr>
            <a:ln w="50800" cap="rnd">
              <a:solidFill>
                <a:srgbClr val="0070C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Data!$K$158:$K$169</c:f>
              <c:numCache>
                <c:formatCode>_("$"* #,##0_);_("$"* \(#,##0\);_("$"* "-"??_);_(@_)</c:formatCode>
                <c:ptCount val="12"/>
                <c:pt idx="0">
                  <c:v>42768.639329805999</c:v>
                </c:pt>
                <c:pt idx="1">
                  <c:v>41758.613929492691</c:v>
                </c:pt>
                <c:pt idx="2">
                  <c:v>40454.32525410477</c:v>
                </c:pt>
                <c:pt idx="3">
                  <c:v>46510.179754020814</c:v>
                </c:pt>
                <c:pt idx="4">
                  <c:v>37686.65716374269</c:v>
                </c:pt>
                <c:pt idx="5">
                  <c:v>34202.94065934066</c:v>
                </c:pt>
                <c:pt idx="6">
                  <c:v>31694.665087956699</c:v>
                </c:pt>
                <c:pt idx="7">
                  <c:v>36644.105890603088</c:v>
                </c:pt>
                <c:pt idx="8">
                  <c:v>37044.586989409981</c:v>
                </c:pt>
                <c:pt idx="9">
                  <c:v>34031.831961591219</c:v>
                </c:pt>
                <c:pt idx="10">
                  <c:v>33022.170420420422</c:v>
                </c:pt>
                <c:pt idx="11">
                  <c:v>55371</c:v>
                </c:pt>
              </c:numCache>
            </c:numRef>
          </c:val>
          <c:smooth val="0"/>
          <c:extLst>
            <c:ext xmlns:c16="http://schemas.microsoft.com/office/drawing/2014/chart" uri="{C3380CC4-5D6E-409C-BE32-E72D297353CC}">
              <c16:uniqueId val="{00000000-6C41-4AE7-81B5-ED62E5EFEF32}"/>
            </c:ext>
          </c:extLst>
        </c:ser>
        <c:ser>
          <c:idx val="1"/>
          <c:order val="1"/>
          <c:tx>
            <c:strRef>
              <c:f>Data!$N$1</c:f>
              <c:strCache>
                <c:ptCount val="1"/>
                <c:pt idx="0">
                  <c:v>Brownsville</c:v>
                </c:pt>
              </c:strCache>
            </c:strRef>
          </c:tx>
          <c:spPr>
            <a:ln w="50800" cap="rnd">
              <a:solidFill>
                <a:srgbClr val="FF990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Data!$N$158:$N$169</c:f>
              <c:numCache>
                <c:formatCode>_("$"* #,##0_);_("$"* \(#,##0\);_("$"* "-"??_);_(@_)</c:formatCode>
                <c:ptCount val="12"/>
                <c:pt idx="0">
                  <c:v>40117.331938231728</c:v>
                </c:pt>
                <c:pt idx="1">
                  <c:v>39696.138398779505</c:v>
                </c:pt>
                <c:pt idx="2">
                  <c:v>34350.044268500089</c:v>
                </c:pt>
                <c:pt idx="3">
                  <c:v>35046.360503784526</c:v>
                </c:pt>
                <c:pt idx="4">
                  <c:v>30970.871192427632</c:v>
                </c:pt>
                <c:pt idx="5">
                  <c:v>33609.954219491505</c:v>
                </c:pt>
                <c:pt idx="6">
                  <c:v>36602.063637026025</c:v>
                </c:pt>
                <c:pt idx="7">
                  <c:v>34827.773119349476</c:v>
                </c:pt>
                <c:pt idx="8">
                  <c:v>31255.871096013685</c:v>
                </c:pt>
                <c:pt idx="9">
                  <c:v>31713.2831550173</c:v>
                </c:pt>
                <c:pt idx="10">
                  <c:v>31678.010659009949</c:v>
                </c:pt>
                <c:pt idx="11">
                  <c:v>33032.12672553095</c:v>
                </c:pt>
              </c:numCache>
            </c:numRef>
          </c:val>
          <c:smooth val="0"/>
          <c:extLst>
            <c:ext xmlns:c16="http://schemas.microsoft.com/office/drawing/2014/chart" uri="{C3380CC4-5D6E-409C-BE32-E72D297353CC}">
              <c16:uniqueId val="{00000001-6C41-4AE7-81B5-ED62E5EFEF32}"/>
            </c:ext>
          </c:extLst>
        </c:ser>
        <c:ser>
          <c:idx val="2"/>
          <c:order val="2"/>
          <c:tx>
            <c:strRef>
              <c:f>Data!$O$1</c:f>
              <c:strCache>
                <c:ptCount val="1"/>
                <c:pt idx="0">
                  <c:v>Laredo</c:v>
                </c:pt>
              </c:strCache>
            </c:strRef>
          </c:tx>
          <c:spPr>
            <a:ln w="50800" cap="rnd">
              <a:solidFill>
                <a:srgbClr val="00B050"/>
              </a:solidFill>
              <a:round/>
            </a:ln>
            <a:effectLst/>
          </c:spPr>
          <c:marker>
            <c:symbol val="none"/>
          </c:marker>
          <c:cat>
            <c:numRef>
              <c:f>Data!$J$2:$J$13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Data!$O$158:$O$169</c:f>
              <c:numCache>
                <c:formatCode>_("$"* #,##0_);_("$"* \(#,##0\);_("$"* "-"??_);_(@_)</c:formatCode>
                <c:ptCount val="12"/>
                <c:pt idx="0">
                  <c:v>108176.25533980582</c:v>
                </c:pt>
                <c:pt idx="1">
                  <c:v>131557.4</c:v>
                </c:pt>
                <c:pt idx="2">
                  <c:v>153626.35815991237</c:v>
                </c:pt>
                <c:pt idx="3">
                  <c:v>149636.10781990521</c:v>
                </c:pt>
                <c:pt idx="4">
                  <c:v>143654.09455587392</c:v>
                </c:pt>
                <c:pt idx="5">
                  <c:v>123162.04582484726</c:v>
                </c:pt>
                <c:pt idx="6">
                  <c:v>135292.71375116933</c:v>
                </c:pt>
                <c:pt idx="7">
                  <c:v>127862.98354661792</c:v>
                </c:pt>
                <c:pt idx="8">
                  <c:v>168484.66594594595</c:v>
                </c:pt>
                <c:pt idx="9">
                  <c:v>114917.46660808436</c:v>
                </c:pt>
                <c:pt idx="10">
                  <c:v>120119.01944209637</c:v>
                </c:pt>
                <c:pt idx="11">
                  <c:v>119146.79980934224</c:v>
                </c:pt>
              </c:numCache>
            </c:numRef>
          </c:val>
          <c:smooth val="0"/>
          <c:extLst>
            <c:ext xmlns:c16="http://schemas.microsoft.com/office/drawing/2014/chart" uri="{C3380CC4-5D6E-409C-BE32-E72D297353CC}">
              <c16:uniqueId val="{00000002-6C41-4AE7-81B5-ED62E5EFEF32}"/>
            </c:ext>
          </c:extLst>
        </c:ser>
        <c:ser>
          <c:idx val="3"/>
          <c:order val="3"/>
          <c:tx>
            <c:strRef>
              <c:f>Data!$P$157</c:f>
              <c:strCache>
                <c:ptCount val="1"/>
                <c:pt idx="0">
                  <c:v>El Paso (with ST)</c:v>
                </c:pt>
              </c:strCache>
            </c:strRef>
          </c:tx>
          <c:spPr>
            <a:ln w="50800" cap="rnd">
              <a:solidFill>
                <a:srgbClr val="160208"/>
              </a:solidFill>
              <a:round/>
            </a:ln>
            <a:effectLst/>
          </c:spPr>
          <c:marker>
            <c:symbol val="none"/>
          </c:marker>
          <c:val>
            <c:numRef>
              <c:f>Data!$P$158:$P$169</c:f>
              <c:numCache>
                <c:formatCode>_("$"* #,##0_);_("$"* \(#,##0\);_("$"* "-"??_);_(@_)</c:formatCode>
                <c:ptCount val="12"/>
                <c:pt idx="0">
                  <c:v>44182.21086075942</c:v>
                </c:pt>
                <c:pt idx="1">
                  <c:v>42567.647628310944</c:v>
                </c:pt>
                <c:pt idx="2">
                  <c:v>43897.393349419435</c:v>
                </c:pt>
                <c:pt idx="3">
                  <c:v>47450.556325863414</c:v>
                </c:pt>
                <c:pt idx="4">
                  <c:v>37992.096166715353</c:v>
                </c:pt>
                <c:pt idx="5">
                  <c:v>36647.130949027975</c:v>
                </c:pt>
                <c:pt idx="6">
                  <c:v>32677.928067194574</c:v>
                </c:pt>
                <c:pt idx="7">
                  <c:v>37527.867884588552</c:v>
                </c:pt>
                <c:pt idx="8">
                  <c:v>37279.401300043355</c:v>
                </c:pt>
                <c:pt idx="9">
                  <c:v>33393.343501619311</c:v>
                </c:pt>
                <c:pt idx="10">
                  <c:v>32780.493876959714</c:v>
                </c:pt>
                <c:pt idx="11">
                  <c:v>52391.778386742903</c:v>
                </c:pt>
              </c:numCache>
            </c:numRef>
          </c:val>
          <c:smooth val="0"/>
          <c:extLst>
            <c:ext xmlns:c16="http://schemas.microsoft.com/office/drawing/2014/chart" uri="{C3380CC4-5D6E-409C-BE32-E72D297353CC}">
              <c16:uniqueId val="{00000003-6C41-4AE7-81B5-ED62E5EFEF32}"/>
            </c:ext>
          </c:extLst>
        </c:ser>
        <c:dLbls>
          <c:showLegendKey val="0"/>
          <c:showVal val="0"/>
          <c:showCatName val="0"/>
          <c:showSerName val="0"/>
          <c:showPercent val="0"/>
          <c:showBubbleSize val="0"/>
        </c:dLbls>
        <c:smooth val="0"/>
        <c:axId val="1590586511"/>
        <c:axId val="1590593167"/>
      </c:lineChart>
      <c:dateAx>
        <c:axId val="15905865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93167"/>
        <c:crosses val="autoZero"/>
        <c:auto val="1"/>
        <c:lblOffset val="100"/>
        <c:baseTimeUnit val="months"/>
      </c:dateAx>
      <c:valAx>
        <c:axId val="1590593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cargo value ($/truck)</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90586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1943412882444"/>
          <c:y val="3.2441196557656968E-2"/>
          <c:w val="0.79388382271361901"/>
          <c:h val="0.82022143148579518"/>
        </c:manualLayout>
      </c:layout>
      <c:barChart>
        <c:barDir val="bar"/>
        <c:grouping val="stacked"/>
        <c:varyColors val="0"/>
        <c:ser>
          <c:idx val="0"/>
          <c:order val="0"/>
          <c:tx>
            <c:strRef>
              <c:f>DCET_Actual_delay!$A$3</c:f>
              <c:strCache>
                <c:ptCount val="1"/>
                <c:pt idx="0">
                  <c:v>Jan-19</c:v>
                </c:pt>
              </c:strCache>
            </c:strRef>
          </c:tx>
          <c:spPr>
            <a:solidFill>
              <a:schemeClr val="accent6"/>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DCET_Actual_delay!$R$3:$W$3</c:f>
              <c:numCache>
                <c:formatCode>"$"#,##0_);[Red]\("$"#,##0\)</c:formatCode>
                <c:ptCount val="6"/>
                <c:pt idx="0">
                  <c:v>1841850.2543611214</c:v>
                </c:pt>
                <c:pt idx="1">
                  <c:v>6761298.7599999998</c:v>
                </c:pt>
                <c:pt idx="2">
                  <c:v>240412.72945867348</c:v>
                </c:pt>
                <c:pt idx="3">
                  <c:v>222136.28</c:v>
                </c:pt>
                <c:pt idx="4">
                  <c:v>18286037.221661121</c:v>
                </c:pt>
                <c:pt idx="5">
                  <c:v>4496847.5757623548</c:v>
                </c:pt>
              </c:numCache>
            </c:numRef>
          </c:val>
          <c:extLst>
            <c:ext xmlns:c16="http://schemas.microsoft.com/office/drawing/2014/chart" uri="{C3380CC4-5D6E-409C-BE32-E72D297353CC}">
              <c16:uniqueId val="{00000000-ECAF-45BB-97D6-C21EE529B967}"/>
            </c:ext>
          </c:extLst>
        </c:ser>
        <c:ser>
          <c:idx val="1"/>
          <c:order val="1"/>
          <c:tx>
            <c:strRef>
              <c:f>DCET_Actual_delay!$A$4</c:f>
              <c:strCache>
                <c:ptCount val="1"/>
                <c:pt idx="0">
                  <c:v>Feb-19</c:v>
                </c:pt>
              </c:strCache>
            </c:strRef>
          </c:tx>
          <c:spPr>
            <a:solidFill>
              <a:schemeClr val="accent5"/>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DCET_Actual_delay!$R$4:$W$4</c:f>
              <c:numCache>
                <c:formatCode>"$"#,##0_);[Red]\("$"#,##0\)</c:formatCode>
                <c:ptCount val="6"/>
                <c:pt idx="0">
                  <c:v>1189676.71</c:v>
                </c:pt>
                <c:pt idx="1">
                  <c:v>1107130.1150803834</c:v>
                </c:pt>
                <c:pt idx="2">
                  <c:v>106594.47094071301</c:v>
                </c:pt>
                <c:pt idx="3">
                  <c:v>311337.83999999997</c:v>
                </c:pt>
                <c:pt idx="4">
                  <c:v>14264484.783854585</c:v>
                </c:pt>
                <c:pt idx="5">
                  <c:v>1554387.0912635601</c:v>
                </c:pt>
              </c:numCache>
            </c:numRef>
          </c:val>
          <c:extLst>
            <c:ext xmlns:c16="http://schemas.microsoft.com/office/drawing/2014/chart" uri="{C3380CC4-5D6E-409C-BE32-E72D297353CC}">
              <c16:uniqueId val="{00000001-ECAF-45BB-97D6-C21EE529B967}"/>
            </c:ext>
          </c:extLst>
        </c:ser>
        <c:ser>
          <c:idx val="2"/>
          <c:order val="2"/>
          <c:tx>
            <c:strRef>
              <c:f>DCET_Actual_delay!$A$5</c:f>
              <c:strCache>
                <c:ptCount val="1"/>
                <c:pt idx="0">
                  <c:v>Mar-19</c:v>
                </c:pt>
              </c:strCache>
            </c:strRef>
          </c:tx>
          <c:spPr>
            <a:solidFill>
              <a:schemeClr val="accent4"/>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DCET_Actual_delay!$R$5:$W$5</c:f>
              <c:numCache>
                <c:formatCode>"$"#,##0_);[Red]\("$"#,##0\)</c:formatCode>
                <c:ptCount val="6"/>
                <c:pt idx="0">
                  <c:v>1401352.5599999998</c:v>
                </c:pt>
                <c:pt idx="1">
                  <c:v>1524965.9033924276</c:v>
                </c:pt>
                <c:pt idx="2">
                  <c:v>128738.51377219206</c:v>
                </c:pt>
                <c:pt idx="3">
                  <c:v>377366.42</c:v>
                </c:pt>
                <c:pt idx="4">
                  <c:v>14262514.113211816</c:v>
                </c:pt>
                <c:pt idx="5">
                  <c:v>1988295.9823630843</c:v>
                </c:pt>
              </c:numCache>
            </c:numRef>
          </c:val>
          <c:extLst>
            <c:ext xmlns:c16="http://schemas.microsoft.com/office/drawing/2014/chart" uri="{C3380CC4-5D6E-409C-BE32-E72D297353CC}">
              <c16:uniqueId val="{00000002-ECAF-45BB-97D6-C21EE529B967}"/>
            </c:ext>
          </c:extLst>
        </c:ser>
        <c:ser>
          <c:idx val="3"/>
          <c:order val="3"/>
          <c:tx>
            <c:strRef>
              <c:f>DCET_Actual_delay!$A$6</c:f>
              <c:strCache>
                <c:ptCount val="1"/>
                <c:pt idx="0">
                  <c:v>Apr-19</c:v>
                </c:pt>
              </c:strCache>
            </c:strRef>
          </c:tx>
          <c:spPr>
            <a:solidFill>
              <a:schemeClr val="accent6">
                <a:lumMod val="6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DCET_Actual_delay!$R$6:$W$6</c:f>
              <c:numCache>
                <c:formatCode>"$"#,##0_);[Red]\("$"#,##0\)</c:formatCode>
                <c:ptCount val="6"/>
                <c:pt idx="0">
                  <c:v>1872447.9383647053</c:v>
                </c:pt>
                <c:pt idx="1">
                  <c:v>2367989.0374587565</c:v>
                </c:pt>
                <c:pt idx="2">
                  <c:v>535920.72999860928</c:v>
                </c:pt>
                <c:pt idx="3">
                  <c:v>448223</c:v>
                </c:pt>
                <c:pt idx="4">
                  <c:v>12341188.070299771</c:v>
                </c:pt>
                <c:pt idx="5">
                  <c:v>6973267.1476392504</c:v>
                </c:pt>
              </c:numCache>
            </c:numRef>
          </c:val>
          <c:extLst>
            <c:ext xmlns:c16="http://schemas.microsoft.com/office/drawing/2014/chart" uri="{C3380CC4-5D6E-409C-BE32-E72D297353CC}">
              <c16:uniqueId val="{00000003-ECAF-45BB-97D6-C21EE529B967}"/>
            </c:ext>
          </c:extLst>
        </c:ser>
        <c:ser>
          <c:idx val="4"/>
          <c:order val="4"/>
          <c:tx>
            <c:strRef>
              <c:f>DCET_Actual_delay!$A$7</c:f>
              <c:strCache>
                <c:ptCount val="1"/>
                <c:pt idx="0">
                  <c:v>May-19</c:v>
                </c:pt>
              </c:strCache>
            </c:strRef>
          </c:tx>
          <c:spPr>
            <a:solidFill>
              <a:schemeClr val="accent5">
                <a:lumMod val="6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DCET_Actual_delay!$R$7:$W$7</c:f>
              <c:numCache>
                <c:formatCode>"$"#,##0_);[Red]\("$"#,##0\)</c:formatCode>
                <c:ptCount val="6"/>
                <c:pt idx="0">
                  <c:v>1663704.974603255</c:v>
                </c:pt>
                <c:pt idx="1">
                  <c:v>2987478.9480082435</c:v>
                </c:pt>
                <c:pt idx="2">
                  <c:v>284877.99516724667</c:v>
                </c:pt>
                <c:pt idx="3">
                  <c:v>409922.75999999995</c:v>
                </c:pt>
                <c:pt idx="4">
                  <c:v>7532090.2595597757</c:v>
                </c:pt>
                <c:pt idx="5">
                  <c:v>3711768.2024294352</c:v>
                </c:pt>
              </c:numCache>
            </c:numRef>
          </c:val>
          <c:extLst>
            <c:ext xmlns:c16="http://schemas.microsoft.com/office/drawing/2014/chart" uri="{C3380CC4-5D6E-409C-BE32-E72D297353CC}">
              <c16:uniqueId val="{00000004-ECAF-45BB-97D6-C21EE529B967}"/>
            </c:ext>
          </c:extLst>
        </c:ser>
        <c:ser>
          <c:idx val="5"/>
          <c:order val="5"/>
          <c:tx>
            <c:strRef>
              <c:f>DCET_Actual_delay!$A$8</c:f>
              <c:strCache>
                <c:ptCount val="1"/>
                <c:pt idx="0">
                  <c:v>Jun-19</c:v>
                </c:pt>
              </c:strCache>
            </c:strRef>
          </c:tx>
          <c:spPr>
            <a:solidFill>
              <a:schemeClr val="accent4">
                <a:lumMod val="6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DCET_Actual_delay!$R$8:$W$8</c:f>
              <c:numCache>
                <c:formatCode>"$"#,##0_);[Red]\("$"#,##0\)</c:formatCode>
                <c:ptCount val="6"/>
                <c:pt idx="0">
                  <c:v>713896.17577868979</c:v>
                </c:pt>
                <c:pt idx="1">
                  <c:v>2813217.4262037273</c:v>
                </c:pt>
                <c:pt idx="2">
                  <c:v>201019.46</c:v>
                </c:pt>
                <c:pt idx="3">
                  <c:v>380471.95999999996</c:v>
                </c:pt>
                <c:pt idx="4">
                  <c:v>10331030.174639504</c:v>
                </c:pt>
                <c:pt idx="5">
                  <c:v>1945825.4352284342</c:v>
                </c:pt>
              </c:numCache>
            </c:numRef>
          </c:val>
          <c:extLst>
            <c:ext xmlns:c16="http://schemas.microsoft.com/office/drawing/2014/chart" uri="{C3380CC4-5D6E-409C-BE32-E72D297353CC}">
              <c16:uniqueId val="{00000005-ECAF-45BB-97D6-C21EE529B967}"/>
            </c:ext>
          </c:extLst>
        </c:ser>
        <c:ser>
          <c:idx val="6"/>
          <c:order val="6"/>
          <c:tx>
            <c:strRef>
              <c:f>DCET_Actual_delay!$A$9</c:f>
              <c:strCache>
                <c:ptCount val="1"/>
                <c:pt idx="0">
                  <c:v>Jul-19</c:v>
                </c:pt>
              </c:strCache>
            </c:strRef>
          </c:tx>
          <c:spPr>
            <a:solidFill>
              <a:schemeClr val="accent6">
                <a:lumMod val="80000"/>
                <a:lumOff val="2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DCET_Actual_delay!$R$9:$W$9</c:f>
              <c:numCache>
                <c:formatCode>"$"#,##0_);[Red]\("$"#,##0\)</c:formatCode>
                <c:ptCount val="6"/>
                <c:pt idx="0">
                  <c:v>723788.81484775245</c:v>
                </c:pt>
                <c:pt idx="1">
                  <c:v>2808479.5923906923</c:v>
                </c:pt>
                <c:pt idx="2">
                  <c:v>178586.3</c:v>
                </c:pt>
                <c:pt idx="3">
                  <c:v>496026.58999999997</c:v>
                </c:pt>
                <c:pt idx="4">
                  <c:v>9463893.337249659</c:v>
                </c:pt>
                <c:pt idx="5">
                  <c:v>2144652.9726763451</c:v>
                </c:pt>
              </c:numCache>
            </c:numRef>
          </c:val>
          <c:extLst>
            <c:ext xmlns:c16="http://schemas.microsoft.com/office/drawing/2014/chart" uri="{C3380CC4-5D6E-409C-BE32-E72D297353CC}">
              <c16:uniqueId val="{00000006-ECAF-45BB-97D6-C21EE529B967}"/>
            </c:ext>
          </c:extLst>
        </c:ser>
        <c:ser>
          <c:idx val="7"/>
          <c:order val="7"/>
          <c:tx>
            <c:strRef>
              <c:f>DCET_Actual_delay!$A$10</c:f>
              <c:strCache>
                <c:ptCount val="1"/>
                <c:pt idx="0">
                  <c:v>Aug-19</c:v>
                </c:pt>
              </c:strCache>
            </c:strRef>
          </c:tx>
          <c:spPr>
            <a:solidFill>
              <a:schemeClr val="accent5">
                <a:lumMod val="80000"/>
                <a:lumOff val="2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DCET_Actual_delay!$R$10:$W$10</c:f>
              <c:numCache>
                <c:formatCode>"$"#,##0_);[Red]\("$"#,##0\)</c:formatCode>
                <c:ptCount val="6"/>
                <c:pt idx="0">
                  <c:v>789599.89952350897</c:v>
                </c:pt>
                <c:pt idx="1">
                  <c:v>3005495.0532216644</c:v>
                </c:pt>
                <c:pt idx="2">
                  <c:v>198725.44999999998</c:v>
                </c:pt>
                <c:pt idx="3">
                  <c:v>327447.74</c:v>
                </c:pt>
                <c:pt idx="4">
                  <c:v>4789498.7777083814</c:v>
                </c:pt>
                <c:pt idx="5">
                  <c:v>1235374.7649172198</c:v>
                </c:pt>
              </c:numCache>
            </c:numRef>
          </c:val>
          <c:extLst>
            <c:ext xmlns:c16="http://schemas.microsoft.com/office/drawing/2014/chart" uri="{C3380CC4-5D6E-409C-BE32-E72D297353CC}">
              <c16:uniqueId val="{00000007-ECAF-45BB-97D6-C21EE529B967}"/>
            </c:ext>
          </c:extLst>
        </c:ser>
        <c:ser>
          <c:idx val="8"/>
          <c:order val="8"/>
          <c:tx>
            <c:strRef>
              <c:f>DCET_Actual_delay!$A$11</c:f>
              <c:strCache>
                <c:ptCount val="1"/>
                <c:pt idx="0">
                  <c:v>Sep-19</c:v>
                </c:pt>
              </c:strCache>
            </c:strRef>
          </c:tx>
          <c:spPr>
            <a:solidFill>
              <a:schemeClr val="accent4">
                <a:lumMod val="80000"/>
                <a:lumOff val="2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DCET_Actual_delay!$R$11:$W$11</c:f>
              <c:numCache>
                <c:formatCode>"$"#,##0_);[Red]\("$"#,##0\)</c:formatCode>
                <c:ptCount val="6"/>
                <c:pt idx="0">
                  <c:v>673805.26843381452</c:v>
                </c:pt>
                <c:pt idx="1">
                  <c:v>2726568.1704641222</c:v>
                </c:pt>
                <c:pt idx="2">
                  <c:v>179177.72999999998</c:v>
                </c:pt>
                <c:pt idx="3">
                  <c:v>324702.88</c:v>
                </c:pt>
                <c:pt idx="4">
                  <c:v>3220290.6963337925</c:v>
                </c:pt>
                <c:pt idx="5">
                  <c:v>2148290.4676920557</c:v>
                </c:pt>
              </c:numCache>
            </c:numRef>
          </c:val>
          <c:extLst>
            <c:ext xmlns:c16="http://schemas.microsoft.com/office/drawing/2014/chart" uri="{C3380CC4-5D6E-409C-BE32-E72D297353CC}">
              <c16:uniqueId val="{00000008-ECAF-45BB-97D6-C21EE529B967}"/>
            </c:ext>
          </c:extLst>
        </c:ser>
        <c:ser>
          <c:idx val="9"/>
          <c:order val="9"/>
          <c:tx>
            <c:strRef>
              <c:f>DCET_Actual_delay!$A$12</c:f>
              <c:strCache>
                <c:ptCount val="1"/>
                <c:pt idx="0">
                  <c:v>Oct-19</c:v>
                </c:pt>
              </c:strCache>
            </c:strRef>
          </c:tx>
          <c:spPr>
            <a:solidFill>
              <a:schemeClr val="accent6">
                <a:lumMod val="8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DCET_Actual_delay!$R$12:$W$12</c:f>
              <c:numCache>
                <c:formatCode>"$"#,##0_);[Red]\("$"#,##0\)</c:formatCode>
                <c:ptCount val="6"/>
                <c:pt idx="0">
                  <c:v>671889.12409848301</c:v>
                </c:pt>
                <c:pt idx="1">
                  <c:v>2617718.0379998037</c:v>
                </c:pt>
                <c:pt idx="2">
                  <c:v>160100.74</c:v>
                </c:pt>
                <c:pt idx="3">
                  <c:v>388362.89999999997</c:v>
                </c:pt>
                <c:pt idx="4">
                  <c:v>3705930.2887121593</c:v>
                </c:pt>
                <c:pt idx="5">
                  <c:v>1596262.9998387205</c:v>
                </c:pt>
              </c:numCache>
            </c:numRef>
          </c:val>
          <c:extLst>
            <c:ext xmlns:c16="http://schemas.microsoft.com/office/drawing/2014/chart" uri="{C3380CC4-5D6E-409C-BE32-E72D297353CC}">
              <c16:uniqueId val="{00000009-ECAF-45BB-97D6-C21EE529B967}"/>
            </c:ext>
          </c:extLst>
        </c:ser>
        <c:ser>
          <c:idx val="10"/>
          <c:order val="10"/>
          <c:tx>
            <c:strRef>
              <c:f>DCET_Actual_delay!$A$13</c:f>
              <c:strCache>
                <c:ptCount val="1"/>
                <c:pt idx="0">
                  <c:v>Nov-19</c:v>
                </c:pt>
              </c:strCache>
            </c:strRef>
          </c:tx>
          <c:spPr>
            <a:solidFill>
              <a:schemeClr val="accent5">
                <a:lumMod val="80000"/>
              </a:schemeClr>
            </a:solidFill>
            <a:ln>
              <a:noFill/>
            </a:ln>
            <a:effectLst/>
          </c:spPr>
          <c:invertIfNegative val="0"/>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DCET_Actual_delay!$R$13:$W$13</c:f>
              <c:numCache>
                <c:formatCode>"$"#,##0_);[Red]\("$"#,##0\)</c:formatCode>
                <c:ptCount val="6"/>
                <c:pt idx="0">
                  <c:v>683390.38119590003</c:v>
                </c:pt>
                <c:pt idx="1">
                  <c:v>2769760.5967373536</c:v>
                </c:pt>
                <c:pt idx="2">
                  <c:v>164367.84</c:v>
                </c:pt>
                <c:pt idx="3">
                  <c:v>210603.03999999998</c:v>
                </c:pt>
                <c:pt idx="4">
                  <c:v>2364351.5047730771</c:v>
                </c:pt>
                <c:pt idx="5">
                  <c:v>1075079.6645641481</c:v>
                </c:pt>
              </c:numCache>
            </c:numRef>
          </c:val>
          <c:extLst>
            <c:ext xmlns:c16="http://schemas.microsoft.com/office/drawing/2014/chart" uri="{C3380CC4-5D6E-409C-BE32-E72D297353CC}">
              <c16:uniqueId val="{0000000A-ECAF-45BB-97D6-C21EE529B967}"/>
            </c:ext>
          </c:extLst>
        </c:ser>
        <c:ser>
          <c:idx val="11"/>
          <c:order val="11"/>
          <c:tx>
            <c:strRef>
              <c:f>DCET_Actual_delay!$A$14</c:f>
              <c:strCache>
                <c:ptCount val="1"/>
                <c:pt idx="0">
                  <c:v>Dec-19</c:v>
                </c:pt>
              </c:strCache>
            </c:strRef>
          </c:tx>
          <c:spPr>
            <a:solidFill>
              <a:schemeClr val="accent4">
                <a:lumMod val="80000"/>
              </a:schemeClr>
            </a:solidFill>
            <a:ln>
              <a:noFill/>
            </a:ln>
            <a:effectLst/>
          </c:spPr>
          <c:invertIfNegative val="0"/>
          <c:dLbls>
            <c:dLbl>
              <c:idx val="0"/>
              <c:layout>
                <c:manualLayout>
                  <c:x val="3.8398019831250303E-2"/>
                  <c:y val="0"/>
                </c:manualLayout>
              </c:layout>
              <c:tx>
                <c:rich>
                  <a:bodyPr/>
                  <a:lstStyle/>
                  <a:p>
                    <a:r>
                      <a:rPr lang="en-US"/>
                      <a:t>$12.9M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CAF-45BB-97D6-C21EE529B967}"/>
                </c:ext>
              </c:extLst>
            </c:dLbl>
            <c:dLbl>
              <c:idx val="1"/>
              <c:layout>
                <c:manualLayout>
                  <c:x val="3.8398019831250227E-2"/>
                  <c:y val="0"/>
                </c:manualLayout>
              </c:layout>
              <c:tx>
                <c:rich>
                  <a:bodyPr/>
                  <a:lstStyle/>
                  <a:p>
                    <a:r>
                      <a:rPr lang="en-US"/>
                      <a:t>$33.7M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CAF-45BB-97D6-C21EE529B967}"/>
                </c:ext>
              </c:extLst>
            </c:dLbl>
            <c:dLbl>
              <c:idx val="2"/>
              <c:layout>
                <c:manualLayout>
                  <c:x val="2.9865126535416883E-2"/>
                  <c:y val="0"/>
                </c:manualLayout>
              </c:layout>
              <c:tx>
                <c:rich>
                  <a:bodyPr/>
                  <a:lstStyle/>
                  <a:p>
                    <a:r>
                      <a:rPr lang="en-US"/>
                      <a:t>$2.5M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CAF-45BB-97D6-C21EE529B967}"/>
                </c:ext>
              </c:extLst>
            </c:dLbl>
            <c:dLbl>
              <c:idx val="3"/>
              <c:layout>
                <c:manualLayout>
                  <c:x val="2.7020828770139057E-2"/>
                  <c:y val="6.2612746081649401E-3"/>
                </c:manualLayout>
              </c:layout>
              <c:tx>
                <c:rich>
                  <a:bodyPr/>
                  <a:lstStyle/>
                  <a:p>
                    <a:r>
                      <a:rPr lang="en-US"/>
                      <a:t>$4.1M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CAF-45BB-97D6-C21EE529B967}"/>
                </c:ext>
              </c:extLst>
            </c:dLbl>
            <c:dLbl>
              <c:idx val="4"/>
              <c:layout>
                <c:manualLayout>
                  <c:x val="4.6930913127083571E-2"/>
                  <c:y val="0"/>
                </c:manualLayout>
              </c:layout>
              <c:tx>
                <c:rich>
                  <a:bodyPr/>
                  <a:lstStyle/>
                  <a:p>
                    <a:r>
                      <a:rPr lang="en-US"/>
                      <a:t>$104.1M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CAF-45BB-97D6-C21EE529B967}"/>
                </c:ext>
              </c:extLst>
            </c:dLbl>
            <c:dLbl>
              <c:idx val="5"/>
              <c:layout>
                <c:manualLayout>
                  <c:x val="3.9820168713889173E-2"/>
                  <c:y val="0"/>
                </c:manualLayout>
              </c:layout>
              <c:tx>
                <c:rich>
                  <a:bodyPr/>
                  <a:lstStyle/>
                  <a:p>
                    <a:r>
                      <a:rPr lang="en-US"/>
                      <a:t>$29.8M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CAF-45BB-97D6-C21EE529B9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DCET_Actual_delay!$R$2:$W$2</c:f>
              <c:strCache>
                <c:ptCount val="6"/>
                <c:pt idx="0">
                  <c:v>BOTA</c:v>
                </c:pt>
                <c:pt idx="1">
                  <c:v>Zaragoza</c:v>
                </c:pt>
                <c:pt idx="2">
                  <c:v>Santa Teresa</c:v>
                </c:pt>
                <c:pt idx="3">
                  <c:v>Brownsville</c:v>
                </c:pt>
                <c:pt idx="4">
                  <c:v>World Trade</c:v>
                </c:pt>
                <c:pt idx="5">
                  <c:v>Colombia</c:v>
                </c:pt>
              </c:strCache>
            </c:strRef>
          </c:cat>
          <c:val>
            <c:numRef>
              <c:f>DCET_Actual_delay!$R$14:$W$14</c:f>
              <c:numCache>
                <c:formatCode>"$"#,##0_);[Red]\("$"#,##0\)</c:formatCode>
                <c:ptCount val="6"/>
                <c:pt idx="0">
                  <c:v>655067.45513192075</c:v>
                </c:pt>
                <c:pt idx="1">
                  <c:v>2237674.4643834447</c:v>
                </c:pt>
                <c:pt idx="2">
                  <c:v>130177.07999999999</c:v>
                </c:pt>
                <c:pt idx="3">
                  <c:v>168138.65</c:v>
                </c:pt>
                <c:pt idx="4">
                  <c:v>3500570.563576018</c:v>
                </c:pt>
                <c:pt idx="5">
                  <c:v>926059.46712631313</c:v>
                </c:pt>
              </c:numCache>
            </c:numRef>
          </c:val>
          <c:extLst>
            <c:ext xmlns:c16="http://schemas.microsoft.com/office/drawing/2014/chart" uri="{C3380CC4-5D6E-409C-BE32-E72D297353CC}">
              <c16:uniqueId val="{0000000B-ECAF-45BB-97D6-C21EE529B967}"/>
            </c:ext>
          </c:extLst>
        </c:ser>
        <c:dLbls>
          <c:showLegendKey val="0"/>
          <c:showVal val="0"/>
          <c:showCatName val="0"/>
          <c:showSerName val="0"/>
          <c:showPercent val="0"/>
          <c:showBubbleSize val="0"/>
        </c:dLbls>
        <c:gapWidth val="150"/>
        <c:overlap val="100"/>
        <c:axId val="744552751"/>
        <c:axId val="744564399"/>
      </c:barChart>
      <c:catAx>
        <c:axId val="74455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4564399"/>
        <c:crosses val="autoZero"/>
        <c:auto val="1"/>
        <c:lblAlgn val="ctr"/>
        <c:lblOffset val="100"/>
        <c:noMultiLvlLbl val="0"/>
      </c:catAx>
      <c:valAx>
        <c:axId val="7445643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Cost of Delay (US dollars)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4552751"/>
        <c:crosses val="autoZero"/>
        <c:crossBetween val="between"/>
        <c:dispUnits>
          <c:builtInUnit val="millions"/>
          <c:dispUnits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r"/>
      <c:layout>
        <c:manualLayout>
          <c:xMode val="edge"/>
          <c:yMode val="edge"/>
          <c:x val="0.89375441440371572"/>
          <c:y val="0.10582337345731692"/>
          <c:w val="8.6319272365756775E-2"/>
          <c:h val="0.6821819340387106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1943412882444"/>
          <c:y val="3.2441196557656968E-2"/>
          <c:w val="0.81644365067992331"/>
          <c:h val="0.82022143148579518"/>
        </c:manualLayout>
      </c:layout>
      <c:barChart>
        <c:barDir val="bar"/>
        <c:grouping val="stacked"/>
        <c:varyColors val="0"/>
        <c:ser>
          <c:idx val="0"/>
          <c:order val="0"/>
          <c:tx>
            <c:strRef>
              <c:f>DCET_Actual_delay!$A$3</c:f>
              <c:strCache>
                <c:ptCount val="1"/>
                <c:pt idx="0">
                  <c:v>Jan-19</c:v>
                </c:pt>
              </c:strCache>
            </c:strRef>
          </c:tx>
          <c:spPr>
            <a:solidFill>
              <a:schemeClr val="accent6"/>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DCET_Actual_delay!$Z$3:$AE$3</c:f>
              <c:numCache>
                <c:formatCode>_("$"* #,##0_);_("$"* \(#,##0\);_("$"* "-"??_);_(@_)</c:formatCode>
                <c:ptCount val="6"/>
                <c:pt idx="0">
                  <c:v>1487534.8326114402</c:v>
                </c:pt>
                <c:pt idx="1">
                  <c:v>512118.42961920146</c:v>
                </c:pt>
                <c:pt idx="2">
                  <c:v>85350.296490138935</c:v>
                </c:pt>
                <c:pt idx="3">
                  <c:v>71749.712225659139</c:v>
                </c:pt>
                <c:pt idx="4">
                  <c:v>7134774.7617443036</c:v>
                </c:pt>
                <c:pt idx="5">
                  <c:v>1454323.2181322486</c:v>
                </c:pt>
              </c:numCache>
            </c:numRef>
          </c:val>
          <c:extLst>
            <c:ext xmlns:c16="http://schemas.microsoft.com/office/drawing/2014/chart" uri="{C3380CC4-5D6E-409C-BE32-E72D297353CC}">
              <c16:uniqueId val="{00000000-300A-42A2-BE71-041015BA8E38}"/>
            </c:ext>
          </c:extLst>
        </c:ser>
        <c:ser>
          <c:idx val="1"/>
          <c:order val="1"/>
          <c:tx>
            <c:strRef>
              <c:f>DCET_Actual_delay!$A$4</c:f>
              <c:strCache>
                <c:ptCount val="1"/>
                <c:pt idx="0">
                  <c:v>Feb-19</c:v>
                </c:pt>
              </c:strCache>
            </c:strRef>
          </c:tx>
          <c:spPr>
            <a:solidFill>
              <a:schemeClr val="accent5"/>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DCET_Actual_delay!$Z$4:$AE$4</c:f>
              <c:numCache>
                <c:formatCode>_("$"* #,##0_);_("$"* \(#,##0\);_("$"* "-"??_);_(@_)</c:formatCode>
                <c:ptCount val="6"/>
                <c:pt idx="0">
                  <c:v>462860.26591463271</c:v>
                </c:pt>
                <c:pt idx="1">
                  <c:v>296258.85826423246</c:v>
                </c:pt>
                <c:pt idx="2">
                  <c:v>45273.64</c:v>
                </c:pt>
                <c:pt idx="3">
                  <c:v>86310.763250577671</c:v>
                </c:pt>
                <c:pt idx="4">
                  <c:v>4793801.8961761184</c:v>
                </c:pt>
                <c:pt idx="5">
                  <c:v>296704.95167092903</c:v>
                </c:pt>
              </c:numCache>
            </c:numRef>
          </c:val>
          <c:extLst>
            <c:ext xmlns:c16="http://schemas.microsoft.com/office/drawing/2014/chart" uri="{C3380CC4-5D6E-409C-BE32-E72D297353CC}">
              <c16:uniqueId val="{00000001-300A-42A2-BE71-041015BA8E38}"/>
            </c:ext>
          </c:extLst>
        </c:ser>
        <c:ser>
          <c:idx val="2"/>
          <c:order val="2"/>
          <c:tx>
            <c:strRef>
              <c:f>DCET_Actual_delay!$A$5</c:f>
              <c:strCache>
                <c:ptCount val="1"/>
                <c:pt idx="0">
                  <c:v>Mar-19</c:v>
                </c:pt>
              </c:strCache>
            </c:strRef>
          </c:tx>
          <c:spPr>
            <a:solidFill>
              <a:schemeClr val="accent4"/>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DCET_Actual_delay!$Z$5:$AE$5</c:f>
              <c:numCache>
                <c:formatCode>_("$"* #,##0_);_("$"* \(#,##0\);_("$"* "-"??_);_(@_)</c:formatCode>
                <c:ptCount val="6"/>
                <c:pt idx="0">
                  <c:v>557462.47804868594</c:v>
                </c:pt>
                <c:pt idx="1">
                  <c:v>461704.95673665521</c:v>
                </c:pt>
                <c:pt idx="2">
                  <c:v>56847.829999999994</c:v>
                </c:pt>
                <c:pt idx="3">
                  <c:v>89229.265232962091</c:v>
                </c:pt>
                <c:pt idx="4">
                  <c:v>4901814.6356363287</c:v>
                </c:pt>
                <c:pt idx="5">
                  <c:v>449798.13193297572</c:v>
                </c:pt>
              </c:numCache>
            </c:numRef>
          </c:val>
          <c:extLst>
            <c:ext xmlns:c16="http://schemas.microsoft.com/office/drawing/2014/chart" uri="{C3380CC4-5D6E-409C-BE32-E72D297353CC}">
              <c16:uniqueId val="{00000002-300A-42A2-BE71-041015BA8E38}"/>
            </c:ext>
          </c:extLst>
        </c:ser>
        <c:ser>
          <c:idx val="3"/>
          <c:order val="3"/>
          <c:tx>
            <c:strRef>
              <c:f>DCET_Actual_delay!$A$6</c:f>
              <c:strCache>
                <c:ptCount val="1"/>
                <c:pt idx="0">
                  <c:v>Apr-19</c:v>
                </c:pt>
              </c:strCache>
            </c:strRef>
          </c:tx>
          <c:spPr>
            <a:solidFill>
              <a:schemeClr val="accent6">
                <a:lumMod val="6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DCET_Actual_delay!$Z$6:$AE$6</c:f>
              <c:numCache>
                <c:formatCode>_("$"* #,##0_);_("$"* \(#,##0\);_("$"* "-"??_);_(@_)</c:formatCode>
                <c:ptCount val="6"/>
                <c:pt idx="0">
                  <c:v>670362.24535254226</c:v>
                </c:pt>
                <c:pt idx="1">
                  <c:v>830478.69887151883</c:v>
                </c:pt>
                <c:pt idx="2">
                  <c:v>242285.71999999997</c:v>
                </c:pt>
                <c:pt idx="3">
                  <c:v>118636.25938011144</c:v>
                </c:pt>
                <c:pt idx="4">
                  <c:v>4750923.8649300057</c:v>
                </c:pt>
                <c:pt idx="5">
                  <c:v>1208333.3937997727</c:v>
                </c:pt>
              </c:numCache>
            </c:numRef>
          </c:val>
          <c:extLst>
            <c:ext xmlns:c16="http://schemas.microsoft.com/office/drawing/2014/chart" uri="{C3380CC4-5D6E-409C-BE32-E72D297353CC}">
              <c16:uniqueId val="{00000003-300A-42A2-BE71-041015BA8E38}"/>
            </c:ext>
          </c:extLst>
        </c:ser>
        <c:ser>
          <c:idx val="4"/>
          <c:order val="4"/>
          <c:tx>
            <c:strRef>
              <c:f>DCET_Actual_delay!$A$7</c:f>
              <c:strCache>
                <c:ptCount val="1"/>
                <c:pt idx="0">
                  <c:v>May-19</c:v>
                </c:pt>
              </c:strCache>
            </c:strRef>
          </c:tx>
          <c:spPr>
            <a:solidFill>
              <a:schemeClr val="accent5">
                <a:lumMod val="6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DCET_Actual_delay!$Z$7:$AE$7</c:f>
              <c:numCache>
                <c:formatCode>_("$"* #,##0_);_("$"* \(#,##0\);_("$"* "-"??_);_(@_)</c:formatCode>
                <c:ptCount val="6"/>
                <c:pt idx="0">
                  <c:v>545690.99109840661</c:v>
                </c:pt>
                <c:pt idx="1">
                  <c:v>1191727.4651688377</c:v>
                </c:pt>
                <c:pt idx="2">
                  <c:v>107819.96999999999</c:v>
                </c:pt>
                <c:pt idx="3">
                  <c:v>98477.402159115591</c:v>
                </c:pt>
                <c:pt idx="4">
                  <c:v>3697841.4290065845</c:v>
                </c:pt>
                <c:pt idx="5">
                  <c:v>312997.60790444235</c:v>
                </c:pt>
              </c:numCache>
            </c:numRef>
          </c:val>
          <c:extLst>
            <c:ext xmlns:c16="http://schemas.microsoft.com/office/drawing/2014/chart" uri="{C3380CC4-5D6E-409C-BE32-E72D297353CC}">
              <c16:uniqueId val="{00000004-300A-42A2-BE71-041015BA8E38}"/>
            </c:ext>
          </c:extLst>
        </c:ser>
        <c:ser>
          <c:idx val="5"/>
          <c:order val="5"/>
          <c:tx>
            <c:strRef>
              <c:f>DCET_Actual_delay!$A$8</c:f>
              <c:strCache>
                <c:ptCount val="1"/>
                <c:pt idx="0">
                  <c:v>Jun-19</c:v>
                </c:pt>
              </c:strCache>
            </c:strRef>
          </c:tx>
          <c:spPr>
            <a:solidFill>
              <a:schemeClr val="accent4">
                <a:lumMod val="6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DCET_Actual_delay!$Z$8:$AE$8</c:f>
              <c:numCache>
                <c:formatCode>_("$"* #,##0_);_("$"* \(#,##0\);_("$"* "-"??_);_(@_)</c:formatCode>
                <c:ptCount val="6"/>
                <c:pt idx="0">
                  <c:v>323060.64835339104</c:v>
                </c:pt>
                <c:pt idx="1">
                  <c:v>1209566.9804338391</c:v>
                </c:pt>
                <c:pt idx="2">
                  <c:v>84434.079999999987</c:v>
                </c:pt>
                <c:pt idx="3">
                  <c:v>98172.635500821314</c:v>
                </c:pt>
                <c:pt idx="4">
                  <c:v>4305295.3466944396</c:v>
                </c:pt>
                <c:pt idx="5">
                  <c:v>367704.02819837071</c:v>
                </c:pt>
              </c:numCache>
            </c:numRef>
          </c:val>
          <c:extLst>
            <c:ext xmlns:c16="http://schemas.microsoft.com/office/drawing/2014/chart" uri="{C3380CC4-5D6E-409C-BE32-E72D297353CC}">
              <c16:uniqueId val="{00000005-300A-42A2-BE71-041015BA8E38}"/>
            </c:ext>
          </c:extLst>
        </c:ser>
        <c:ser>
          <c:idx val="6"/>
          <c:order val="6"/>
          <c:tx>
            <c:strRef>
              <c:f>DCET_Actual_delay!$A$9</c:f>
              <c:strCache>
                <c:ptCount val="1"/>
                <c:pt idx="0">
                  <c:v>Jul-19</c:v>
                </c:pt>
              </c:strCache>
            </c:strRef>
          </c:tx>
          <c:spPr>
            <a:solidFill>
              <a:schemeClr val="accent6">
                <a:lumMod val="80000"/>
                <a:lumOff val="2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DCET_Actual_delay!$Z$9:$AE$9</c:f>
              <c:numCache>
                <c:formatCode>_("$"* #,##0_);_("$"* \(#,##0\);_("$"* "-"??_);_(@_)</c:formatCode>
                <c:ptCount val="6"/>
                <c:pt idx="0">
                  <c:v>260603.09125390917</c:v>
                </c:pt>
                <c:pt idx="1">
                  <c:v>1281777.3731579569</c:v>
                </c:pt>
                <c:pt idx="2">
                  <c:v>60547.129293751452</c:v>
                </c:pt>
                <c:pt idx="3">
                  <c:v>96419.304677079039</c:v>
                </c:pt>
                <c:pt idx="4">
                  <c:v>4331983.7508946536</c:v>
                </c:pt>
                <c:pt idx="5">
                  <c:v>603174.16465243255</c:v>
                </c:pt>
              </c:numCache>
            </c:numRef>
          </c:val>
          <c:extLst>
            <c:ext xmlns:c16="http://schemas.microsoft.com/office/drawing/2014/chart" uri="{C3380CC4-5D6E-409C-BE32-E72D297353CC}">
              <c16:uniqueId val="{00000006-300A-42A2-BE71-041015BA8E38}"/>
            </c:ext>
          </c:extLst>
        </c:ser>
        <c:ser>
          <c:idx val="7"/>
          <c:order val="7"/>
          <c:tx>
            <c:strRef>
              <c:f>DCET_Actual_delay!$A$10</c:f>
              <c:strCache>
                <c:ptCount val="1"/>
                <c:pt idx="0">
                  <c:v>Aug-19</c:v>
                </c:pt>
              </c:strCache>
            </c:strRef>
          </c:tx>
          <c:spPr>
            <a:solidFill>
              <a:schemeClr val="accent5">
                <a:lumMod val="80000"/>
                <a:lumOff val="2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DCET_Actual_delay!$Z$10:$AE$10</c:f>
              <c:numCache>
                <c:formatCode>_("$"* #,##0_);_("$"* \(#,##0\);_("$"* "-"??_);_(@_)</c:formatCode>
                <c:ptCount val="6"/>
                <c:pt idx="0">
                  <c:v>240225.78613925251</c:v>
                </c:pt>
                <c:pt idx="1">
                  <c:v>1295634.460191119</c:v>
                </c:pt>
                <c:pt idx="2">
                  <c:v>64606.78</c:v>
                </c:pt>
                <c:pt idx="3">
                  <c:v>116796.23890810749</c:v>
                </c:pt>
                <c:pt idx="4">
                  <c:v>1966153.1101030386</c:v>
                </c:pt>
                <c:pt idx="5">
                  <c:v>641457.39109697496</c:v>
                </c:pt>
              </c:numCache>
            </c:numRef>
          </c:val>
          <c:extLst>
            <c:ext xmlns:c16="http://schemas.microsoft.com/office/drawing/2014/chart" uri="{C3380CC4-5D6E-409C-BE32-E72D297353CC}">
              <c16:uniqueId val="{00000007-300A-42A2-BE71-041015BA8E38}"/>
            </c:ext>
          </c:extLst>
        </c:ser>
        <c:ser>
          <c:idx val="8"/>
          <c:order val="8"/>
          <c:tx>
            <c:strRef>
              <c:f>DCET_Actual_delay!$A$11</c:f>
              <c:strCache>
                <c:ptCount val="1"/>
                <c:pt idx="0">
                  <c:v>Sep-19</c:v>
                </c:pt>
              </c:strCache>
            </c:strRef>
          </c:tx>
          <c:spPr>
            <a:solidFill>
              <a:schemeClr val="accent4">
                <a:lumMod val="80000"/>
                <a:lumOff val="2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DCET_Actual_delay!$Z$11:$AE$11</c:f>
              <c:numCache>
                <c:formatCode>_("$"* #,##0_);_("$"* \(#,##0\);_("$"* "-"??_);_(@_)</c:formatCode>
                <c:ptCount val="6"/>
                <c:pt idx="0">
                  <c:v>241486.46291242636</c:v>
                </c:pt>
                <c:pt idx="1">
                  <c:v>1070326.6841381211</c:v>
                </c:pt>
                <c:pt idx="2">
                  <c:v>54228.259999999995</c:v>
                </c:pt>
                <c:pt idx="3">
                  <c:v>82717.315216348332</c:v>
                </c:pt>
                <c:pt idx="4">
                  <c:v>1657607.6033265193</c:v>
                </c:pt>
                <c:pt idx="5">
                  <c:v>512347.33501296432</c:v>
                </c:pt>
              </c:numCache>
            </c:numRef>
          </c:val>
          <c:extLst>
            <c:ext xmlns:c16="http://schemas.microsoft.com/office/drawing/2014/chart" uri="{C3380CC4-5D6E-409C-BE32-E72D297353CC}">
              <c16:uniqueId val="{00000008-300A-42A2-BE71-041015BA8E38}"/>
            </c:ext>
          </c:extLst>
        </c:ser>
        <c:ser>
          <c:idx val="9"/>
          <c:order val="9"/>
          <c:tx>
            <c:strRef>
              <c:f>DCET_Actual_delay!$A$12</c:f>
              <c:strCache>
                <c:ptCount val="1"/>
                <c:pt idx="0">
                  <c:v>Oct-19</c:v>
                </c:pt>
              </c:strCache>
            </c:strRef>
          </c:tx>
          <c:spPr>
            <a:solidFill>
              <a:schemeClr val="accent6">
                <a:lumMod val="8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DCET_Actual_delay!$Z$12:$AE$12</c:f>
              <c:numCache>
                <c:formatCode>_("$"* #,##0_);_("$"* \(#,##0\);_("$"* "-"??_);_(@_)</c:formatCode>
                <c:ptCount val="6"/>
                <c:pt idx="0">
                  <c:v>205356.11488409922</c:v>
                </c:pt>
                <c:pt idx="1">
                  <c:v>1153554.3395037642</c:v>
                </c:pt>
                <c:pt idx="2">
                  <c:v>53790.649999999994</c:v>
                </c:pt>
                <c:pt idx="3">
                  <c:v>79978.28775392416</c:v>
                </c:pt>
                <c:pt idx="4">
                  <c:v>1994627.9635768775</c:v>
                </c:pt>
                <c:pt idx="5">
                  <c:v>662105.03638505773</c:v>
                </c:pt>
              </c:numCache>
            </c:numRef>
          </c:val>
          <c:extLst>
            <c:ext xmlns:c16="http://schemas.microsoft.com/office/drawing/2014/chart" uri="{C3380CC4-5D6E-409C-BE32-E72D297353CC}">
              <c16:uniqueId val="{00000009-300A-42A2-BE71-041015BA8E38}"/>
            </c:ext>
          </c:extLst>
        </c:ser>
        <c:ser>
          <c:idx val="10"/>
          <c:order val="10"/>
          <c:tx>
            <c:strRef>
              <c:f>DCET_Actual_delay!$A$13</c:f>
              <c:strCache>
                <c:ptCount val="1"/>
                <c:pt idx="0">
                  <c:v>Nov-19</c:v>
                </c:pt>
              </c:strCache>
            </c:strRef>
          </c:tx>
          <c:spPr>
            <a:solidFill>
              <a:schemeClr val="accent5">
                <a:lumMod val="80000"/>
              </a:schemeClr>
            </a:solidFill>
            <a:ln>
              <a:noFill/>
            </a:ln>
            <a:effectLst/>
          </c:spPr>
          <c:invertIfNegative val="0"/>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DCET_Actual_delay!$Z$13:$AE$13</c:f>
              <c:numCache>
                <c:formatCode>_("$"* #,##0_);_("$"* \(#,##0\);_("$"* "-"??_);_(@_)</c:formatCode>
                <c:ptCount val="6"/>
                <c:pt idx="0">
                  <c:v>191449.88417470863</c:v>
                </c:pt>
                <c:pt idx="1">
                  <c:v>1233531.1328772448</c:v>
                </c:pt>
                <c:pt idx="2">
                  <c:v>49607.979999999996</c:v>
                </c:pt>
                <c:pt idx="3">
                  <c:v>52533.78821979247</c:v>
                </c:pt>
                <c:pt idx="4">
                  <c:v>1317369.7143447648</c:v>
                </c:pt>
                <c:pt idx="5">
                  <c:v>371521.49279615399</c:v>
                </c:pt>
              </c:numCache>
            </c:numRef>
          </c:val>
          <c:extLst>
            <c:ext xmlns:c16="http://schemas.microsoft.com/office/drawing/2014/chart" uri="{C3380CC4-5D6E-409C-BE32-E72D297353CC}">
              <c16:uniqueId val="{0000000A-300A-42A2-BE71-041015BA8E38}"/>
            </c:ext>
          </c:extLst>
        </c:ser>
        <c:ser>
          <c:idx val="11"/>
          <c:order val="11"/>
          <c:tx>
            <c:strRef>
              <c:f>DCET_Actual_delay!$A$14</c:f>
              <c:strCache>
                <c:ptCount val="1"/>
                <c:pt idx="0">
                  <c:v>Dec-19</c:v>
                </c:pt>
              </c:strCache>
            </c:strRef>
          </c:tx>
          <c:spPr>
            <a:solidFill>
              <a:schemeClr val="accent4">
                <a:lumMod val="80000"/>
              </a:schemeClr>
            </a:solidFill>
            <a:ln>
              <a:noFill/>
            </a:ln>
            <a:effectLst/>
          </c:spPr>
          <c:invertIfNegative val="0"/>
          <c:dLbls>
            <c:dLbl>
              <c:idx val="0"/>
              <c:layout>
                <c:manualLayout>
                  <c:x val="2.9717884015344101E-2"/>
                  <c:y val="0"/>
                </c:manualLayout>
              </c:layout>
              <c:tx>
                <c:rich>
                  <a:bodyPr/>
                  <a:lstStyle/>
                  <a:p>
                    <a:r>
                      <a:rPr lang="en-US"/>
                      <a:t>$5.4M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00A-42A2-BE71-041015BA8E38}"/>
                </c:ext>
              </c:extLst>
            </c:dLbl>
            <c:dLbl>
              <c:idx val="1"/>
              <c:layout>
                <c:manualLayout>
                  <c:x val="3.9623845353792132E-2"/>
                  <c:y val="0"/>
                </c:manualLayout>
              </c:layout>
              <c:tx>
                <c:rich>
                  <a:bodyPr/>
                  <a:lstStyle/>
                  <a:p>
                    <a:r>
                      <a:rPr lang="en-US"/>
                      <a:t>$11.5M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00A-42A2-BE71-041015BA8E38}"/>
                </c:ext>
              </c:extLst>
            </c:dLbl>
            <c:dLbl>
              <c:idx val="2"/>
              <c:layout>
                <c:manualLayout>
                  <c:x val="2.4057334679088081E-2"/>
                  <c:y val="0"/>
                </c:manualLayout>
              </c:layout>
              <c:tx>
                <c:rich>
                  <a:bodyPr/>
                  <a:lstStyle/>
                  <a:p>
                    <a:r>
                      <a:rPr lang="en-US"/>
                      <a:t>$0.9M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00A-42A2-BE71-041015BA8E38}"/>
                </c:ext>
              </c:extLst>
            </c:dLbl>
            <c:dLbl>
              <c:idx val="3"/>
              <c:layout>
                <c:manualLayout>
                  <c:x val="2.9717884015344101E-2"/>
                  <c:y val="-3.1427413316017735E-3"/>
                </c:manualLayout>
              </c:layout>
              <c:tx>
                <c:rich>
                  <a:bodyPr/>
                  <a:lstStyle/>
                  <a:p>
                    <a:r>
                      <a:rPr lang="en-US"/>
                      <a:t>$1.0M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00A-42A2-BE71-041015BA8E38}"/>
                </c:ext>
              </c:extLst>
            </c:dLbl>
            <c:dLbl>
              <c:idx val="4"/>
              <c:layout>
                <c:manualLayout>
                  <c:x val="3.6793570685664023E-2"/>
                  <c:y val="-2.8808129412380326E-17"/>
                </c:manualLayout>
              </c:layout>
              <c:tx>
                <c:rich>
                  <a:bodyPr/>
                  <a:lstStyle/>
                  <a:p>
                    <a:r>
                      <a:rPr lang="en-US"/>
                      <a:t>$41.8M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00A-42A2-BE71-041015BA8E38}"/>
                </c:ext>
              </c:extLst>
            </c:dLbl>
            <c:dLbl>
              <c:idx val="5"/>
              <c:layout>
                <c:manualLayout>
                  <c:x val="3.2548158683472113E-2"/>
                  <c:y val="0"/>
                </c:manualLayout>
              </c:layout>
              <c:tx>
                <c:rich>
                  <a:bodyPr/>
                  <a:lstStyle/>
                  <a:p>
                    <a:r>
                      <a:rPr lang="en-US"/>
                      <a:t>$7.8M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00A-42A2-BE71-041015BA8E3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DCET_Actual_delay!$Z$2:$AE$2</c:f>
              <c:strCache>
                <c:ptCount val="6"/>
                <c:pt idx="0">
                  <c:v>BOTA</c:v>
                </c:pt>
                <c:pt idx="1">
                  <c:v>Zaragoza</c:v>
                </c:pt>
                <c:pt idx="2">
                  <c:v>Santa Teresa</c:v>
                </c:pt>
                <c:pt idx="3">
                  <c:v>Brownsville</c:v>
                </c:pt>
                <c:pt idx="4">
                  <c:v>World Trade</c:v>
                </c:pt>
                <c:pt idx="5">
                  <c:v>Colombia</c:v>
                </c:pt>
              </c:strCache>
            </c:strRef>
          </c:cat>
          <c:val>
            <c:numRef>
              <c:f>DCET_Actual_delay!$Z$14:$AE$14</c:f>
              <c:numCache>
                <c:formatCode>_("$"* #,##0_);_("$"* \(#,##0\);_("$"* "-"??_);_(@_)</c:formatCode>
                <c:ptCount val="6"/>
                <c:pt idx="0">
                  <c:v>197073.7164880159</c:v>
                </c:pt>
                <c:pt idx="1">
                  <c:v>983836.8899999999</c:v>
                </c:pt>
                <c:pt idx="2">
                  <c:v>43821.899999999994</c:v>
                </c:pt>
                <c:pt idx="3">
                  <c:v>37304.079745569798</c:v>
                </c:pt>
                <c:pt idx="4">
                  <c:v>952682.9329643026</c:v>
                </c:pt>
                <c:pt idx="5">
                  <c:v>909994.38764528255</c:v>
                </c:pt>
              </c:numCache>
            </c:numRef>
          </c:val>
          <c:extLst>
            <c:ext xmlns:c16="http://schemas.microsoft.com/office/drawing/2014/chart" uri="{C3380CC4-5D6E-409C-BE32-E72D297353CC}">
              <c16:uniqueId val="{0000000B-300A-42A2-BE71-041015BA8E38}"/>
            </c:ext>
          </c:extLst>
        </c:ser>
        <c:dLbls>
          <c:showLegendKey val="0"/>
          <c:showVal val="0"/>
          <c:showCatName val="0"/>
          <c:showSerName val="0"/>
          <c:showPercent val="0"/>
          <c:showBubbleSize val="0"/>
        </c:dLbls>
        <c:gapWidth val="150"/>
        <c:overlap val="100"/>
        <c:axId val="744552751"/>
        <c:axId val="744564399"/>
      </c:barChart>
      <c:catAx>
        <c:axId val="74455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4564399"/>
        <c:crosses val="autoZero"/>
        <c:auto val="1"/>
        <c:lblAlgn val="ctr"/>
        <c:lblOffset val="100"/>
        <c:noMultiLvlLbl val="0"/>
      </c:catAx>
      <c:valAx>
        <c:axId val="7445643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Cost of Delay (US dollars)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4552751"/>
        <c:crosses val="autoZero"/>
        <c:crossBetween val="between"/>
        <c:dispUnits>
          <c:builtInUnit val="millions"/>
          <c:dispUnits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r"/>
      <c:layout>
        <c:manualLayout>
          <c:xMode val="edge"/>
          <c:yMode val="edge"/>
          <c:x val="0.89375441440371572"/>
          <c:y val="0.10582337345731692"/>
          <c:w val="8.6319272365756775E-2"/>
          <c:h val="0.6821819340387106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1943412882444"/>
          <c:y val="3.2441196557656968E-2"/>
          <c:w val="0.75175198332153237"/>
          <c:h val="0.82022143148579518"/>
        </c:manualLayout>
      </c:layout>
      <c:barChart>
        <c:barDir val="bar"/>
        <c:grouping val="stacked"/>
        <c:varyColors val="0"/>
        <c:ser>
          <c:idx val="0"/>
          <c:order val="0"/>
          <c:tx>
            <c:strRef>
              <c:f>DCET_Actual_delay!$A$3</c:f>
              <c:strCache>
                <c:ptCount val="1"/>
                <c:pt idx="0">
                  <c:v>Jan-19</c:v>
                </c:pt>
              </c:strCache>
            </c:strRef>
          </c:tx>
          <c:spPr>
            <a:solidFill>
              <a:schemeClr val="accent6"/>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DCET_Actual_delay!$AH$3:$AM$3</c:f>
              <c:numCache>
                <c:formatCode>_("$"* #,##0_);_("$"* \(#,##0\);_("$"* "-"??_);_(@_)</c:formatCode>
                <c:ptCount val="6"/>
                <c:pt idx="0">
                  <c:v>3329385.0869725617</c:v>
                </c:pt>
                <c:pt idx="1">
                  <c:v>7273417.1896192012</c:v>
                </c:pt>
                <c:pt idx="2">
                  <c:v>325763.02594881243</c:v>
                </c:pt>
                <c:pt idx="3">
                  <c:v>293885.99222565914</c:v>
                </c:pt>
                <c:pt idx="4">
                  <c:v>25420811.983405426</c:v>
                </c:pt>
                <c:pt idx="5">
                  <c:v>5951170.7938946038</c:v>
                </c:pt>
              </c:numCache>
            </c:numRef>
          </c:val>
          <c:extLst>
            <c:ext xmlns:c16="http://schemas.microsoft.com/office/drawing/2014/chart" uri="{C3380CC4-5D6E-409C-BE32-E72D297353CC}">
              <c16:uniqueId val="{00000000-46B1-43F9-86FD-95635985EA8D}"/>
            </c:ext>
          </c:extLst>
        </c:ser>
        <c:ser>
          <c:idx val="1"/>
          <c:order val="1"/>
          <c:tx>
            <c:strRef>
              <c:f>DCET_Actual_delay!$A$4</c:f>
              <c:strCache>
                <c:ptCount val="1"/>
                <c:pt idx="0">
                  <c:v>Feb-19</c:v>
                </c:pt>
              </c:strCache>
            </c:strRef>
          </c:tx>
          <c:spPr>
            <a:solidFill>
              <a:schemeClr val="accent5"/>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DCET_Actual_delay!$AH$4:$AM$4</c:f>
              <c:numCache>
                <c:formatCode>_("$"* #,##0_);_("$"* \(#,##0\);_("$"* "-"??_);_(@_)</c:formatCode>
                <c:ptCount val="6"/>
                <c:pt idx="0">
                  <c:v>1652536.9759146327</c:v>
                </c:pt>
                <c:pt idx="1">
                  <c:v>1403388.9733446159</c:v>
                </c:pt>
                <c:pt idx="2">
                  <c:v>151868.11094071303</c:v>
                </c:pt>
                <c:pt idx="3">
                  <c:v>397648.60325057764</c:v>
                </c:pt>
                <c:pt idx="4">
                  <c:v>19058286.680030704</c:v>
                </c:pt>
                <c:pt idx="5">
                  <c:v>1851092.0429344892</c:v>
                </c:pt>
              </c:numCache>
            </c:numRef>
          </c:val>
          <c:extLst>
            <c:ext xmlns:c16="http://schemas.microsoft.com/office/drawing/2014/chart" uri="{C3380CC4-5D6E-409C-BE32-E72D297353CC}">
              <c16:uniqueId val="{00000001-46B1-43F9-86FD-95635985EA8D}"/>
            </c:ext>
          </c:extLst>
        </c:ser>
        <c:ser>
          <c:idx val="2"/>
          <c:order val="2"/>
          <c:tx>
            <c:strRef>
              <c:f>DCET_Actual_delay!$A$5</c:f>
              <c:strCache>
                <c:ptCount val="1"/>
                <c:pt idx="0">
                  <c:v>Mar-19</c:v>
                </c:pt>
              </c:strCache>
            </c:strRef>
          </c:tx>
          <c:spPr>
            <a:solidFill>
              <a:schemeClr val="accent4"/>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DCET_Actual_delay!$AH$5:$AM$5</c:f>
              <c:numCache>
                <c:formatCode>_("$"* #,##0_);_("$"* \(#,##0\);_("$"* "-"??_);_(@_)</c:formatCode>
                <c:ptCount val="6"/>
                <c:pt idx="0">
                  <c:v>1958815.0380486858</c:v>
                </c:pt>
                <c:pt idx="1">
                  <c:v>1986670.8601290828</c:v>
                </c:pt>
                <c:pt idx="2">
                  <c:v>185586.34377219205</c:v>
                </c:pt>
                <c:pt idx="3">
                  <c:v>466595.68523296207</c:v>
                </c:pt>
                <c:pt idx="4">
                  <c:v>19164328.748848144</c:v>
                </c:pt>
                <c:pt idx="5">
                  <c:v>2438094.1142960601</c:v>
                </c:pt>
              </c:numCache>
            </c:numRef>
          </c:val>
          <c:extLst>
            <c:ext xmlns:c16="http://schemas.microsoft.com/office/drawing/2014/chart" uri="{C3380CC4-5D6E-409C-BE32-E72D297353CC}">
              <c16:uniqueId val="{00000002-46B1-43F9-86FD-95635985EA8D}"/>
            </c:ext>
          </c:extLst>
        </c:ser>
        <c:ser>
          <c:idx val="3"/>
          <c:order val="3"/>
          <c:tx>
            <c:strRef>
              <c:f>DCET_Actual_delay!$A$6</c:f>
              <c:strCache>
                <c:ptCount val="1"/>
                <c:pt idx="0">
                  <c:v>Apr-19</c:v>
                </c:pt>
              </c:strCache>
            </c:strRef>
          </c:tx>
          <c:spPr>
            <a:solidFill>
              <a:schemeClr val="accent6">
                <a:lumMod val="6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DCET_Actual_delay!$AH$6:$AM$6</c:f>
              <c:numCache>
                <c:formatCode>_("$"* #,##0_);_("$"* \(#,##0\);_("$"* "-"??_);_(@_)</c:formatCode>
                <c:ptCount val="6"/>
                <c:pt idx="0">
                  <c:v>2542810.1837172476</c:v>
                </c:pt>
                <c:pt idx="1">
                  <c:v>3198467.7363302754</c:v>
                </c:pt>
                <c:pt idx="2">
                  <c:v>778206.44999860926</c:v>
                </c:pt>
                <c:pt idx="3">
                  <c:v>566859.25938011147</c:v>
                </c:pt>
                <c:pt idx="4">
                  <c:v>17092111.935229778</c:v>
                </c:pt>
                <c:pt idx="5">
                  <c:v>8181600.5414390229</c:v>
                </c:pt>
              </c:numCache>
            </c:numRef>
          </c:val>
          <c:extLst>
            <c:ext xmlns:c16="http://schemas.microsoft.com/office/drawing/2014/chart" uri="{C3380CC4-5D6E-409C-BE32-E72D297353CC}">
              <c16:uniqueId val="{00000003-46B1-43F9-86FD-95635985EA8D}"/>
            </c:ext>
          </c:extLst>
        </c:ser>
        <c:ser>
          <c:idx val="4"/>
          <c:order val="4"/>
          <c:tx>
            <c:strRef>
              <c:f>DCET_Actual_delay!$A$7</c:f>
              <c:strCache>
                <c:ptCount val="1"/>
                <c:pt idx="0">
                  <c:v>May-19</c:v>
                </c:pt>
              </c:strCache>
            </c:strRef>
          </c:tx>
          <c:spPr>
            <a:solidFill>
              <a:schemeClr val="accent5">
                <a:lumMod val="6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DCET_Actual_delay!$AH$7:$AM$7</c:f>
              <c:numCache>
                <c:formatCode>_("$"* #,##0_);_("$"* \(#,##0\);_("$"* "-"??_);_(@_)</c:formatCode>
                <c:ptCount val="6"/>
                <c:pt idx="0">
                  <c:v>2209395.9657016615</c:v>
                </c:pt>
                <c:pt idx="1">
                  <c:v>4179206.4131770814</c:v>
                </c:pt>
                <c:pt idx="2">
                  <c:v>392697.96516724664</c:v>
                </c:pt>
                <c:pt idx="3">
                  <c:v>508400.16215911554</c:v>
                </c:pt>
                <c:pt idx="4">
                  <c:v>11229931.688566361</c:v>
                </c:pt>
                <c:pt idx="5">
                  <c:v>4024765.8103338778</c:v>
                </c:pt>
              </c:numCache>
            </c:numRef>
          </c:val>
          <c:extLst>
            <c:ext xmlns:c16="http://schemas.microsoft.com/office/drawing/2014/chart" uri="{C3380CC4-5D6E-409C-BE32-E72D297353CC}">
              <c16:uniqueId val="{00000004-46B1-43F9-86FD-95635985EA8D}"/>
            </c:ext>
          </c:extLst>
        </c:ser>
        <c:ser>
          <c:idx val="5"/>
          <c:order val="5"/>
          <c:tx>
            <c:strRef>
              <c:f>DCET_Actual_delay!$A$8</c:f>
              <c:strCache>
                <c:ptCount val="1"/>
                <c:pt idx="0">
                  <c:v>Jun-19</c:v>
                </c:pt>
              </c:strCache>
            </c:strRef>
          </c:tx>
          <c:spPr>
            <a:solidFill>
              <a:schemeClr val="accent4">
                <a:lumMod val="6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DCET_Actual_delay!$AH$8:$AM$8</c:f>
              <c:numCache>
                <c:formatCode>_("$"* #,##0_);_("$"* \(#,##0\);_("$"* "-"??_);_(@_)</c:formatCode>
                <c:ptCount val="6"/>
                <c:pt idx="0">
                  <c:v>1036956.8241320809</c:v>
                </c:pt>
                <c:pt idx="1">
                  <c:v>4022784.4066375662</c:v>
                </c:pt>
                <c:pt idx="2">
                  <c:v>285453.53999999998</c:v>
                </c:pt>
                <c:pt idx="3">
                  <c:v>478644.59550082125</c:v>
                </c:pt>
                <c:pt idx="4">
                  <c:v>14636325.521333944</c:v>
                </c:pt>
                <c:pt idx="5">
                  <c:v>2313529.4634268051</c:v>
                </c:pt>
              </c:numCache>
            </c:numRef>
          </c:val>
          <c:extLst>
            <c:ext xmlns:c16="http://schemas.microsoft.com/office/drawing/2014/chart" uri="{C3380CC4-5D6E-409C-BE32-E72D297353CC}">
              <c16:uniqueId val="{00000005-46B1-43F9-86FD-95635985EA8D}"/>
            </c:ext>
          </c:extLst>
        </c:ser>
        <c:ser>
          <c:idx val="6"/>
          <c:order val="6"/>
          <c:tx>
            <c:strRef>
              <c:f>DCET_Actual_delay!$A$9</c:f>
              <c:strCache>
                <c:ptCount val="1"/>
                <c:pt idx="0">
                  <c:v>Jul-19</c:v>
                </c:pt>
              </c:strCache>
            </c:strRef>
          </c:tx>
          <c:spPr>
            <a:solidFill>
              <a:schemeClr val="accent6">
                <a:lumMod val="80000"/>
                <a:lumOff val="2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DCET_Actual_delay!$AH$9:$AM$9</c:f>
              <c:numCache>
                <c:formatCode>_("$"* #,##0_);_("$"* \(#,##0\);_("$"* "-"??_);_(@_)</c:formatCode>
                <c:ptCount val="6"/>
                <c:pt idx="0">
                  <c:v>984391.90610166162</c:v>
                </c:pt>
                <c:pt idx="1">
                  <c:v>4090256.9655486494</c:v>
                </c:pt>
                <c:pt idx="2">
                  <c:v>239133.42929375143</c:v>
                </c:pt>
                <c:pt idx="3">
                  <c:v>592445.89467707905</c:v>
                </c:pt>
                <c:pt idx="4">
                  <c:v>13795877.088144314</c:v>
                </c:pt>
                <c:pt idx="5">
                  <c:v>2747827.1373287775</c:v>
                </c:pt>
              </c:numCache>
            </c:numRef>
          </c:val>
          <c:extLst>
            <c:ext xmlns:c16="http://schemas.microsoft.com/office/drawing/2014/chart" uri="{C3380CC4-5D6E-409C-BE32-E72D297353CC}">
              <c16:uniqueId val="{00000006-46B1-43F9-86FD-95635985EA8D}"/>
            </c:ext>
          </c:extLst>
        </c:ser>
        <c:ser>
          <c:idx val="7"/>
          <c:order val="7"/>
          <c:tx>
            <c:strRef>
              <c:f>DCET_Actual_delay!$A$10</c:f>
              <c:strCache>
                <c:ptCount val="1"/>
                <c:pt idx="0">
                  <c:v>Aug-19</c:v>
                </c:pt>
              </c:strCache>
            </c:strRef>
          </c:tx>
          <c:spPr>
            <a:solidFill>
              <a:schemeClr val="accent5">
                <a:lumMod val="80000"/>
                <a:lumOff val="2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DCET_Actual_delay!$AH$10:$AM$10</c:f>
              <c:numCache>
                <c:formatCode>_("$"* #,##0_);_("$"* \(#,##0\);_("$"* "-"??_);_(@_)</c:formatCode>
                <c:ptCount val="6"/>
                <c:pt idx="0">
                  <c:v>1029825.6856627614</c:v>
                </c:pt>
                <c:pt idx="1">
                  <c:v>4301129.5134127829</c:v>
                </c:pt>
                <c:pt idx="2">
                  <c:v>263332.23</c:v>
                </c:pt>
                <c:pt idx="3">
                  <c:v>444243.9789081075</c:v>
                </c:pt>
                <c:pt idx="4">
                  <c:v>6755651.8878114205</c:v>
                </c:pt>
                <c:pt idx="5">
                  <c:v>1876832.1560141947</c:v>
                </c:pt>
              </c:numCache>
            </c:numRef>
          </c:val>
          <c:extLst>
            <c:ext xmlns:c16="http://schemas.microsoft.com/office/drawing/2014/chart" uri="{C3380CC4-5D6E-409C-BE32-E72D297353CC}">
              <c16:uniqueId val="{00000007-46B1-43F9-86FD-95635985EA8D}"/>
            </c:ext>
          </c:extLst>
        </c:ser>
        <c:ser>
          <c:idx val="8"/>
          <c:order val="8"/>
          <c:tx>
            <c:strRef>
              <c:f>DCET_Actual_delay!$A$11</c:f>
              <c:strCache>
                <c:ptCount val="1"/>
                <c:pt idx="0">
                  <c:v>Sep-19</c:v>
                </c:pt>
              </c:strCache>
            </c:strRef>
          </c:tx>
          <c:spPr>
            <a:solidFill>
              <a:schemeClr val="accent4">
                <a:lumMod val="80000"/>
                <a:lumOff val="2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DCET_Actual_delay!$AH$11:$AM$11</c:f>
              <c:numCache>
                <c:formatCode>_("$"* #,##0_);_("$"* \(#,##0\);_("$"* "-"??_);_(@_)</c:formatCode>
                <c:ptCount val="6"/>
                <c:pt idx="0">
                  <c:v>915291.73134624085</c:v>
                </c:pt>
                <c:pt idx="1">
                  <c:v>3796894.8546022433</c:v>
                </c:pt>
                <c:pt idx="2">
                  <c:v>233405.99</c:v>
                </c:pt>
                <c:pt idx="3">
                  <c:v>407420.19521634834</c:v>
                </c:pt>
                <c:pt idx="4">
                  <c:v>4877898.299660312</c:v>
                </c:pt>
                <c:pt idx="5">
                  <c:v>2660637.8027050202</c:v>
                </c:pt>
              </c:numCache>
            </c:numRef>
          </c:val>
          <c:extLst>
            <c:ext xmlns:c16="http://schemas.microsoft.com/office/drawing/2014/chart" uri="{C3380CC4-5D6E-409C-BE32-E72D297353CC}">
              <c16:uniqueId val="{00000008-46B1-43F9-86FD-95635985EA8D}"/>
            </c:ext>
          </c:extLst>
        </c:ser>
        <c:ser>
          <c:idx val="9"/>
          <c:order val="9"/>
          <c:tx>
            <c:strRef>
              <c:f>DCET_Actual_delay!$A$12</c:f>
              <c:strCache>
                <c:ptCount val="1"/>
                <c:pt idx="0">
                  <c:v>Oct-19</c:v>
                </c:pt>
              </c:strCache>
            </c:strRef>
          </c:tx>
          <c:spPr>
            <a:solidFill>
              <a:schemeClr val="accent6">
                <a:lumMod val="8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DCET_Actual_delay!$AH$12:$AM$12</c:f>
              <c:numCache>
                <c:formatCode>_("$"* #,##0_);_("$"* \(#,##0\);_("$"* "-"??_);_(@_)</c:formatCode>
                <c:ptCount val="6"/>
                <c:pt idx="0">
                  <c:v>877245.23898258223</c:v>
                </c:pt>
                <c:pt idx="1">
                  <c:v>3771272.3775035678</c:v>
                </c:pt>
                <c:pt idx="2">
                  <c:v>213891.38999999998</c:v>
                </c:pt>
                <c:pt idx="3">
                  <c:v>468341.18775392411</c:v>
                </c:pt>
                <c:pt idx="4">
                  <c:v>5700558.2522890363</c:v>
                </c:pt>
                <c:pt idx="5">
                  <c:v>2258368.0362237785</c:v>
                </c:pt>
              </c:numCache>
            </c:numRef>
          </c:val>
          <c:extLst>
            <c:ext xmlns:c16="http://schemas.microsoft.com/office/drawing/2014/chart" uri="{C3380CC4-5D6E-409C-BE32-E72D297353CC}">
              <c16:uniqueId val="{00000009-46B1-43F9-86FD-95635985EA8D}"/>
            </c:ext>
          </c:extLst>
        </c:ser>
        <c:ser>
          <c:idx val="10"/>
          <c:order val="10"/>
          <c:tx>
            <c:strRef>
              <c:f>DCET_Actual_delay!$A$13</c:f>
              <c:strCache>
                <c:ptCount val="1"/>
                <c:pt idx="0">
                  <c:v>Nov-19</c:v>
                </c:pt>
              </c:strCache>
            </c:strRef>
          </c:tx>
          <c:spPr>
            <a:solidFill>
              <a:schemeClr val="accent5">
                <a:lumMod val="80000"/>
              </a:schemeClr>
            </a:solidFill>
            <a:ln>
              <a:noFill/>
            </a:ln>
            <a:effectLst/>
          </c:spPr>
          <c:invertIfNegative val="0"/>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DCET_Actual_delay!$AH$13:$AM$13</c:f>
              <c:numCache>
                <c:formatCode>_("$"* #,##0_);_("$"* \(#,##0\);_("$"* "-"??_);_(@_)</c:formatCode>
                <c:ptCount val="6"/>
                <c:pt idx="0">
                  <c:v>874840.26537060866</c:v>
                </c:pt>
                <c:pt idx="1">
                  <c:v>4003291.7296145987</c:v>
                </c:pt>
                <c:pt idx="2">
                  <c:v>213975.82</c:v>
                </c:pt>
                <c:pt idx="3">
                  <c:v>263136.82821979246</c:v>
                </c:pt>
                <c:pt idx="4">
                  <c:v>3681721.2191178417</c:v>
                </c:pt>
                <c:pt idx="5">
                  <c:v>1446601.1573603021</c:v>
                </c:pt>
              </c:numCache>
            </c:numRef>
          </c:val>
          <c:extLst>
            <c:ext xmlns:c16="http://schemas.microsoft.com/office/drawing/2014/chart" uri="{C3380CC4-5D6E-409C-BE32-E72D297353CC}">
              <c16:uniqueId val="{0000000A-46B1-43F9-86FD-95635985EA8D}"/>
            </c:ext>
          </c:extLst>
        </c:ser>
        <c:ser>
          <c:idx val="11"/>
          <c:order val="11"/>
          <c:tx>
            <c:strRef>
              <c:f>DCET_Actual_delay!$A$14</c:f>
              <c:strCache>
                <c:ptCount val="1"/>
                <c:pt idx="0">
                  <c:v>Dec-19</c:v>
                </c:pt>
              </c:strCache>
            </c:strRef>
          </c:tx>
          <c:spPr>
            <a:solidFill>
              <a:schemeClr val="accent4">
                <a:lumMod val="80000"/>
              </a:schemeClr>
            </a:solidFill>
            <a:ln>
              <a:noFill/>
            </a:ln>
            <a:effectLst/>
          </c:spPr>
          <c:invertIfNegative val="0"/>
          <c:dLbls>
            <c:dLbl>
              <c:idx val="0"/>
              <c:layout>
                <c:manualLayout>
                  <c:x val="3.5109886203053269E-2"/>
                  <c:y val="-1.1544317485151025E-16"/>
                </c:manualLayout>
              </c:layout>
              <c:tx>
                <c:rich>
                  <a:bodyPr/>
                  <a:lstStyle/>
                  <a:p>
                    <a:r>
                      <a:rPr lang="en-US"/>
                      <a:t>$18.3M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6B1-43F9-86FD-95635985EA8D}"/>
                </c:ext>
              </c:extLst>
            </c:dLbl>
            <c:dLbl>
              <c:idx val="1"/>
              <c:layout>
                <c:manualLayout>
                  <c:x val="4.2131863443663896E-2"/>
                  <c:y val="0"/>
                </c:manualLayout>
              </c:layout>
              <c:tx>
                <c:rich>
                  <a:bodyPr/>
                  <a:lstStyle/>
                  <a:p>
                    <a:r>
                      <a:rPr lang="en-US"/>
                      <a:t>$45.2M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6B1-43F9-86FD-95635985EA8D}"/>
                </c:ext>
              </c:extLst>
            </c:dLbl>
            <c:dLbl>
              <c:idx val="2"/>
              <c:layout>
                <c:manualLayout>
                  <c:x val="2.8087908962442568E-2"/>
                  <c:y val="-5.7721587425755125E-17"/>
                </c:manualLayout>
              </c:layout>
              <c:tx>
                <c:rich>
                  <a:bodyPr/>
                  <a:lstStyle/>
                  <a:p>
                    <a:r>
                      <a:rPr lang="en-US"/>
                      <a:t>$3.5M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46B1-43F9-86FD-95635985EA8D}"/>
                </c:ext>
              </c:extLst>
            </c:dLbl>
            <c:dLbl>
              <c:idx val="3"/>
              <c:layout>
                <c:manualLayout>
                  <c:x val="2.6683513514320467E-2"/>
                  <c:y val="-3.1484865943886531E-3"/>
                </c:manualLayout>
              </c:layout>
              <c:tx>
                <c:rich>
                  <a:bodyPr/>
                  <a:lstStyle/>
                  <a:p>
                    <a:r>
                      <a:rPr lang="en-US"/>
                      <a:t>$5.1M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6B1-43F9-86FD-95635985EA8D}"/>
                </c:ext>
              </c:extLst>
            </c:dLbl>
            <c:dLbl>
              <c:idx val="4"/>
              <c:layout>
                <c:manualLayout>
                  <c:x val="4.9153840684274544E-2"/>
                  <c:y val="-2.8860793712877563E-17"/>
                </c:manualLayout>
              </c:layout>
              <c:tx>
                <c:rich>
                  <a:bodyPr/>
                  <a:lstStyle/>
                  <a:p>
                    <a:r>
                      <a:rPr lang="en-US"/>
                      <a:t>$145.9M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6B1-43F9-86FD-95635985EA8D}"/>
                </c:ext>
              </c:extLst>
            </c:dLbl>
            <c:dLbl>
              <c:idx val="5"/>
              <c:layout>
                <c:manualLayout>
                  <c:x val="3.9323072547419631E-2"/>
                  <c:y val="0"/>
                </c:manualLayout>
              </c:layout>
              <c:tx>
                <c:rich>
                  <a:bodyPr/>
                  <a:lstStyle/>
                  <a:p>
                    <a:r>
                      <a:rPr lang="en-US"/>
                      <a:t>$37.6M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6B1-43F9-86FD-95635985EA8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DCET_Actual_delay!$AH$2:$AM$2</c:f>
              <c:strCache>
                <c:ptCount val="6"/>
                <c:pt idx="0">
                  <c:v>BOTA</c:v>
                </c:pt>
                <c:pt idx="1">
                  <c:v>Zaragoza</c:v>
                </c:pt>
                <c:pt idx="2">
                  <c:v>Santa Teresa</c:v>
                </c:pt>
                <c:pt idx="3">
                  <c:v>Brownsville</c:v>
                </c:pt>
                <c:pt idx="4">
                  <c:v>World Trade</c:v>
                </c:pt>
                <c:pt idx="5">
                  <c:v>Colombia</c:v>
                </c:pt>
              </c:strCache>
            </c:strRef>
          </c:cat>
          <c:val>
            <c:numRef>
              <c:f>DCET_Actual_delay!$AH$14:$AM$14</c:f>
              <c:numCache>
                <c:formatCode>_("$"* #,##0_);_("$"* \(#,##0\);_("$"* "-"??_);_(@_)</c:formatCode>
                <c:ptCount val="6"/>
                <c:pt idx="0">
                  <c:v>852141.17161993659</c:v>
                </c:pt>
                <c:pt idx="1">
                  <c:v>3221511.3543834444</c:v>
                </c:pt>
                <c:pt idx="2">
                  <c:v>173998.97999999998</c:v>
                </c:pt>
                <c:pt idx="3">
                  <c:v>205442.72974556978</c:v>
                </c:pt>
                <c:pt idx="4">
                  <c:v>4453253.496540321</c:v>
                </c:pt>
                <c:pt idx="5">
                  <c:v>1836053.8547715957</c:v>
                </c:pt>
              </c:numCache>
            </c:numRef>
          </c:val>
          <c:extLst>
            <c:ext xmlns:c16="http://schemas.microsoft.com/office/drawing/2014/chart" uri="{C3380CC4-5D6E-409C-BE32-E72D297353CC}">
              <c16:uniqueId val="{0000000B-46B1-43F9-86FD-95635985EA8D}"/>
            </c:ext>
          </c:extLst>
        </c:ser>
        <c:dLbls>
          <c:showLegendKey val="0"/>
          <c:showVal val="0"/>
          <c:showCatName val="0"/>
          <c:showSerName val="0"/>
          <c:showPercent val="0"/>
          <c:showBubbleSize val="0"/>
        </c:dLbls>
        <c:gapWidth val="150"/>
        <c:overlap val="100"/>
        <c:axId val="744552751"/>
        <c:axId val="744564399"/>
      </c:barChart>
      <c:catAx>
        <c:axId val="744552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4564399"/>
        <c:crosses val="autoZero"/>
        <c:auto val="1"/>
        <c:lblAlgn val="ctr"/>
        <c:lblOffset val="100"/>
        <c:noMultiLvlLbl val="0"/>
      </c:catAx>
      <c:valAx>
        <c:axId val="7445643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Cost of Delay (US dollars)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4552751"/>
        <c:crosses val="autoZero"/>
        <c:crossBetween val="between"/>
        <c:majorUnit val="40000000"/>
        <c:dispUnits>
          <c:builtInUnit val="millions"/>
          <c:dispUnits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r"/>
      <c:layout>
        <c:manualLayout>
          <c:xMode val="edge"/>
          <c:yMode val="edge"/>
          <c:x val="0.89375441440371572"/>
          <c:y val="0.10582337345731692"/>
          <c:w val="8.6319272365756775E-2"/>
          <c:h val="0.6821819340387106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2181612325198"/>
          <c:y val="3.53053980108681E-2"/>
          <c:w val="0.69696033985056682"/>
          <c:h val="0.79534595499206195"/>
        </c:manualLayout>
      </c:layout>
      <c:barChart>
        <c:barDir val="bar"/>
        <c:grouping val="stacked"/>
        <c:varyColors val="0"/>
        <c:ser>
          <c:idx val="0"/>
          <c:order val="0"/>
          <c:tx>
            <c:strRef>
              <c:f>DCET_Shipper_Cost_Only!$AG$3</c:f>
              <c:strCache>
                <c:ptCount val="1"/>
                <c:pt idx="0">
                  <c:v>Jan-19</c:v>
                </c:pt>
              </c:strCache>
            </c:strRef>
          </c:tx>
          <c:spPr>
            <a:solidFill>
              <a:schemeClr val="accent6"/>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DCET_Shipper_Cost_Only!$AH$3:$AM$3</c:f>
              <c:numCache>
                <c:formatCode>_("$"* #,##0_);_("$"* \(#,##0\);_("$"* "-"??_);_(@_)</c:formatCode>
                <c:ptCount val="6"/>
                <c:pt idx="0">
                  <c:v>2485630.6301829694</c:v>
                </c:pt>
                <c:pt idx="1">
                  <c:v>5572961.4429817116</c:v>
                </c:pt>
                <c:pt idx="2">
                  <c:v>240860.03766044136</c:v>
                </c:pt>
                <c:pt idx="3">
                  <c:v>130305.42496242186</c:v>
                </c:pt>
                <c:pt idx="4">
                  <c:v>17371048.587830115</c:v>
                </c:pt>
                <c:pt idx="5">
                  <c:v>4826432.6420474667</c:v>
                </c:pt>
              </c:numCache>
            </c:numRef>
          </c:val>
          <c:extLst>
            <c:ext xmlns:c16="http://schemas.microsoft.com/office/drawing/2014/chart" uri="{C3380CC4-5D6E-409C-BE32-E72D297353CC}">
              <c16:uniqueId val="{00000000-2F56-450B-8198-3D5B3090681D}"/>
            </c:ext>
          </c:extLst>
        </c:ser>
        <c:ser>
          <c:idx val="1"/>
          <c:order val="1"/>
          <c:tx>
            <c:strRef>
              <c:f>DCET_Shipper_Cost_Only!$AG$4</c:f>
              <c:strCache>
                <c:ptCount val="1"/>
                <c:pt idx="0">
                  <c:v>Feb-19</c:v>
                </c:pt>
              </c:strCache>
            </c:strRef>
          </c:tx>
          <c:spPr>
            <a:solidFill>
              <a:schemeClr val="accent5"/>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DCET_Shipper_Cost_Only!$AH$4:$AM$4</c:f>
              <c:numCache>
                <c:formatCode>_("$"* #,##0_);_("$"* \(#,##0\);_("$"* "-"??_);_(@_)</c:formatCode>
                <c:ptCount val="6"/>
                <c:pt idx="0">
                  <c:v>1086036.132456148</c:v>
                </c:pt>
                <c:pt idx="1">
                  <c:v>996999.41170124267</c:v>
                </c:pt>
                <c:pt idx="2">
                  <c:v>90759.465284233011</c:v>
                </c:pt>
                <c:pt idx="3">
                  <c:v>182755.65745137999</c:v>
                </c:pt>
                <c:pt idx="4">
                  <c:v>10647763.781223005</c:v>
                </c:pt>
                <c:pt idx="5">
                  <c:v>1332038.6910348106</c:v>
                </c:pt>
              </c:numCache>
            </c:numRef>
          </c:val>
          <c:extLst>
            <c:ext xmlns:c16="http://schemas.microsoft.com/office/drawing/2014/chart" uri="{C3380CC4-5D6E-409C-BE32-E72D297353CC}">
              <c16:uniqueId val="{00000001-2F56-450B-8198-3D5B3090681D}"/>
            </c:ext>
          </c:extLst>
        </c:ser>
        <c:ser>
          <c:idx val="2"/>
          <c:order val="2"/>
          <c:tx>
            <c:strRef>
              <c:f>DCET_Shipper_Cost_Only!$AG$5</c:f>
              <c:strCache>
                <c:ptCount val="1"/>
                <c:pt idx="0">
                  <c:v>Mar-19</c:v>
                </c:pt>
              </c:strCache>
            </c:strRef>
          </c:tx>
          <c:spPr>
            <a:solidFill>
              <a:schemeClr val="accent4"/>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DCET_Shipper_Cost_Only!$AH$5:$AM$5</c:f>
              <c:numCache>
                <c:formatCode>_("$"* #,##0_);_("$"* \(#,##0\);_("$"* "-"??_);_(@_)</c:formatCode>
                <c:ptCount val="6"/>
                <c:pt idx="0">
                  <c:v>1255045.9320072588</c:v>
                </c:pt>
                <c:pt idx="1">
                  <c:v>1399543.5988795778</c:v>
                </c:pt>
                <c:pt idx="2">
                  <c:v>116965.99145527357</c:v>
                </c:pt>
                <c:pt idx="3">
                  <c:v>216024.74544961678</c:v>
                </c:pt>
                <c:pt idx="4">
                  <c:v>10010161.678351153</c:v>
                </c:pt>
                <c:pt idx="5">
                  <c:v>1784195.3822068977</c:v>
                </c:pt>
              </c:numCache>
            </c:numRef>
          </c:val>
          <c:extLst>
            <c:ext xmlns:c16="http://schemas.microsoft.com/office/drawing/2014/chart" uri="{C3380CC4-5D6E-409C-BE32-E72D297353CC}">
              <c16:uniqueId val="{00000002-2F56-450B-8198-3D5B3090681D}"/>
            </c:ext>
          </c:extLst>
        </c:ser>
        <c:ser>
          <c:idx val="3"/>
          <c:order val="3"/>
          <c:tx>
            <c:strRef>
              <c:f>DCET_Shipper_Cost_Only!$AG$6</c:f>
              <c:strCache>
                <c:ptCount val="1"/>
                <c:pt idx="0">
                  <c:v>Apr-19</c:v>
                </c:pt>
              </c:strCache>
            </c:strRef>
          </c:tx>
          <c:spPr>
            <a:solidFill>
              <a:schemeClr val="accent6">
                <a:lumMod val="6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DCET_Shipper_Cost_Only!$AH$6:$AM$6</c:f>
              <c:numCache>
                <c:formatCode>_("$"* #,##0_);_("$"* \(#,##0\);_("$"* "-"??_);_(@_)</c:formatCode>
                <c:ptCount val="6"/>
                <c:pt idx="0">
                  <c:v>1701383.1721952052</c:v>
                </c:pt>
                <c:pt idx="1">
                  <c:v>2241864.3193624904</c:v>
                </c:pt>
                <c:pt idx="2">
                  <c:v>494207.65578071843</c:v>
                </c:pt>
                <c:pt idx="3">
                  <c:v>293365.12423154002</c:v>
                </c:pt>
                <c:pt idx="4">
                  <c:v>8515534.7488005254</c:v>
                </c:pt>
                <c:pt idx="5">
                  <c:v>5919024.2019482236</c:v>
                </c:pt>
              </c:numCache>
            </c:numRef>
          </c:val>
          <c:extLst>
            <c:ext xmlns:c16="http://schemas.microsoft.com/office/drawing/2014/chart" uri="{C3380CC4-5D6E-409C-BE32-E72D297353CC}">
              <c16:uniqueId val="{00000003-2F56-450B-8198-3D5B3090681D}"/>
            </c:ext>
          </c:extLst>
        </c:ser>
        <c:ser>
          <c:idx val="4"/>
          <c:order val="4"/>
          <c:tx>
            <c:strRef>
              <c:f>DCET_Shipper_Cost_Only!$AG$7</c:f>
              <c:strCache>
                <c:ptCount val="1"/>
                <c:pt idx="0">
                  <c:v>May-19</c:v>
                </c:pt>
              </c:strCache>
            </c:strRef>
          </c:tx>
          <c:spPr>
            <a:solidFill>
              <a:schemeClr val="accent5">
                <a:lumMod val="6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DCET_Shipper_Cost_Only!$AH$7:$AM$7</c:f>
              <c:numCache>
                <c:formatCode>_("$"* #,##0_);_("$"* \(#,##0\);_("$"* "-"??_);_(@_)</c:formatCode>
                <c:ptCount val="6"/>
                <c:pt idx="0">
                  <c:v>1442646.9095204715</c:v>
                </c:pt>
                <c:pt idx="1">
                  <c:v>2936668.2275306839</c:v>
                </c:pt>
                <c:pt idx="2">
                  <c:v>254390.82081836165</c:v>
                </c:pt>
                <c:pt idx="3">
                  <c:v>237583.43177064488</c:v>
                </c:pt>
                <c:pt idx="4">
                  <c:v>5945915.0713453284</c:v>
                </c:pt>
                <c:pt idx="5">
                  <c:v>2982816.6135171237</c:v>
                </c:pt>
              </c:numCache>
            </c:numRef>
          </c:val>
          <c:extLst>
            <c:ext xmlns:c16="http://schemas.microsoft.com/office/drawing/2014/chart" uri="{C3380CC4-5D6E-409C-BE32-E72D297353CC}">
              <c16:uniqueId val="{00000004-2F56-450B-8198-3D5B3090681D}"/>
            </c:ext>
          </c:extLst>
        </c:ser>
        <c:ser>
          <c:idx val="5"/>
          <c:order val="5"/>
          <c:tx>
            <c:strRef>
              <c:f>DCET_Shipper_Cost_Only!$AG$8</c:f>
              <c:strCache>
                <c:ptCount val="1"/>
                <c:pt idx="0">
                  <c:v>Jun-19</c:v>
                </c:pt>
              </c:strCache>
            </c:strRef>
          </c:tx>
          <c:spPr>
            <a:solidFill>
              <a:schemeClr val="accent4">
                <a:lumMod val="6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DCET_Shipper_Cost_Only!$AH$8:$AM$8</c:f>
              <c:numCache>
                <c:formatCode>_("$"* #,##0_);_("$"* \(#,##0\);_("$"* "-"??_);_(@_)</c:formatCode>
                <c:ptCount val="6"/>
                <c:pt idx="0">
                  <c:v>656404.19302299793</c:v>
                </c:pt>
                <c:pt idx="1">
                  <c:v>2861880.971989166</c:v>
                </c:pt>
                <c:pt idx="2">
                  <c:v>187072.15389503998</c:v>
                </c:pt>
                <c:pt idx="3">
                  <c:v>243779.62471615497</c:v>
                </c:pt>
                <c:pt idx="4">
                  <c:v>8288582.980445357</c:v>
                </c:pt>
                <c:pt idx="5">
                  <c:v>1735369.8753872202</c:v>
                </c:pt>
              </c:numCache>
            </c:numRef>
          </c:val>
          <c:extLst>
            <c:ext xmlns:c16="http://schemas.microsoft.com/office/drawing/2014/chart" uri="{C3380CC4-5D6E-409C-BE32-E72D297353CC}">
              <c16:uniqueId val="{00000005-2F56-450B-8198-3D5B3090681D}"/>
            </c:ext>
          </c:extLst>
        </c:ser>
        <c:ser>
          <c:idx val="6"/>
          <c:order val="6"/>
          <c:tx>
            <c:strRef>
              <c:f>DCET_Shipper_Cost_Only!$AG$9</c:f>
              <c:strCache>
                <c:ptCount val="1"/>
                <c:pt idx="0">
                  <c:v>Jul-19</c:v>
                </c:pt>
              </c:strCache>
            </c:strRef>
          </c:tx>
          <c:spPr>
            <a:solidFill>
              <a:schemeClr val="accent6">
                <a:lumMod val="80000"/>
                <a:lumOff val="2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DCET_Shipper_Cost_Only!$AH$9:$AM$9</c:f>
              <c:numCache>
                <c:formatCode>_("$"* #,##0_);_("$"* \(#,##0\);_("$"* "-"??_);_(@_)</c:formatCode>
                <c:ptCount val="6"/>
                <c:pt idx="0">
                  <c:v>695853.57866543671</c:v>
                </c:pt>
                <c:pt idx="1">
                  <c:v>2783207.7677127831</c:v>
                </c:pt>
                <c:pt idx="2">
                  <c:v>150667.58179709621</c:v>
                </c:pt>
                <c:pt idx="3">
                  <c:v>291498.42566929117</c:v>
                </c:pt>
                <c:pt idx="4">
                  <c:v>8220820.8671274744</c:v>
                </c:pt>
                <c:pt idx="5">
                  <c:v>2062293.2727706276</c:v>
                </c:pt>
              </c:numCache>
            </c:numRef>
          </c:val>
          <c:extLst>
            <c:ext xmlns:c16="http://schemas.microsoft.com/office/drawing/2014/chart" uri="{C3380CC4-5D6E-409C-BE32-E72D297353CC}">
              <c16:uniqueId val="{00000006-2F56-450B-8198-3D5B3090681D}"/>
            </c:ext>
          </c:extLst>
        </c:ser>
        <c:ser>
          <c:idx val="7"/>
          <c:order val="7"/>
          <c:tx>
            <c:strRef>
              <c:f>DCET_Shipper_Cost_Only!$AG$10</c:f>
              <c:strCache>
                <c:ptCount val="1"/>
                <c:pt idx="0">
                  <c:v>Aug-19</c:v>
                </c:pt>
              </c:strCache>
            </c:strRef>
          </c:tx>
          <c:spPr>
            <a:solidFill>
              <a:schemeClr val="accent5">
                <a:lumMod val="80000"/>
                <a:lumOff val="2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DCET_Shipper_Cost_Only!$AH$10:$AM$10</c:f>
              <c:numCache>
                <c:formatCode>_("$"* #,##0_);_("$"* \(#,##0\);_("$"* "-"??_);_(@_)</c:formatCode>
                <c:ptCount val="6"/>
                <c:pt idx="0">
                  <c:v>695715.61796972016</c:v>
                </c:pt>
                <c:pt idx="1">
                  <c:v>2993924.2417668169</c:v>
                </c:pt>
                <c:pt idx="2">
                  <c:v>157538.63727578902</c:v>
                </c:pt>
                <c:pt idx="3">
                  <c:v>229770.73191065123</c:v>
                </c:pt>
                <c:pt idx="4">
                  <c:v>4154292.0006572101</c:v>
                </c:pt>
                <c:pt idx="5">
                  <c:v>1464321.0492094287</c:v>
                </c:pt>
              </c:numCache>
            </c:numRef>
          </c:val>
          <c:extLst>
            <c:ext xmlns:c16="http://schemas.microsoft.com/office/drawing/2014/chart" uri="{C3380CC4-5D6E-409C-BE32-E72D297353CC}">
              <c16:uniqueId val="{00000007-2F56-450B-8198-3D5B3090681D}"/>
            </c:ext>
          </c:extLst>
        </c:ser>
        <c:ser>
          <c:idx val="8"/>
          <c:order val="8"/>
          <c:tx>
            <c:strRef>
              <c:f>DCET_Shipper_Cost_Only!$AG$11</c:f>
              <c:strCache>
                <c:ptCount val="1"/>
                <c:pt idx="0">
                  <c:v>Sep-19</c:v>
                </c:pt>
              </c:strCache>
            </c:strRef>
          </c:tx>
          <c:spPr>
            <a:solidFill>
              <a:schemeClr val="accent4">
                <a:lumMod val="80000"/>
                <a:lumOff val="2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DCET_Shipper_Cost_Only!$AH$11:$AM$11</c:f>
              <c:numCache>
                <c:formatCode>_("$"* #,##0_);_("$"* \(#,##0\);_("$"* "-"??_);_(@_)</c:formatCode>
                <c:ptCount val="6"/>
                <c:pt idx="0">
                  <c:v>587946.72097751719</c:v>
                </c:pt>
                <c:pt idx="1">
                  <c:v>2628214.8768384056</c:v>
                </c:pt>
                <c:pt idx="2">
                  <c:v>144642.64588139681</c:v>
                </c:pt>
                <c:pt idx="3">
                  <c:v>198771.22600117413</c:v>
                </c:pt>
                <c:pt idx="4">
                  <c:v>2646632.1597088603</c:v>
                </c:pt>
                <c:pt idx="5">
                  <c:v>2002981.3207523648</c:v>
                </c:pt>
              </c:numCache>
            </c:numRef>
          </c:val>
          <c:extLst>
            <c:ext xmlns:c16="http://schemas.microsoft.com/office/drawing/2014/chart" uri="{C3380CC4-5D6E-409C-BE32-E72D297353CC}">
              <c16:uniqueId val="{00000008-2F56-450B-8198-3D5B3090681D}"/>
            </c:ext>
          </c:extLst>
        </c:ser>
        <c:ser>
          <c:idx val="9"/>
          <c:order val="9"/>
          <c:tx>
            <c:strRef>
              <c:f>DCET_Shipper_Cost_Only!$AG$12</c:f>
              <c:strCache>
                <c:ptCount val="1"/>
                <c:pt idx="0">
                  <c:v>Oct-19</c:v>
                </c:pt>
              </c:strCache>
            </c:strRef>
          </c:tx>
          <c:spPr>
            <a:solidFill>
              <a:schemeClr val="accent6">
                <a:lumMod val="8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DCET_Shipper_Cost_Only!$AH$12:$AM$12</c:f>
              <c:numCache>
                <c:formatCode>_("$"* #,##0_);_("$"* \(#,##0\);_("$"* "-"??_);_(@_)</c:formatCode>
                <c:ptCount val="6"/>
                <c:pt idx="0">
                  <c:v>552739.95911022741</c:v>
                </c:pt>
                <c:pt idx="1">
                  <c:v>2603323.8330625757</c:v>
                </c:pt>
                <c:pt idx="2">
                  <c:v>133107.23055063188</c:v>
                </c:pt>
                <c:pt idx="3">
                  <c:v>212992.72508587071</c:v>
                </c:pt>
                <c:pt idx="4">
                  <c:v>3338452.4661717303</c:v>
                </c:pt>
                <c:pt idx="5">
                  <c:v>1668998.4139051049</c:v>
                </c:pt>
              </c:numCache>
            </c:numRef>
          </c:val>
          <c:extLst>
            <c:ext xmlns:c16="http://schemas.microsoft.com/office/drawing/2014/chart" uri="{C3380CC4-5D6E-409C-BE32-E72D297353CC}">
              <c16:uniqueId val="{00000009-2F56-450B-8198-3D5B3090681D}"/>
            </c:ext>
          </c:extLst>
        </c:ser>
        <c:ser>
          <c:idx val="10"/>
          <c:order val="10"/>
          <c:tx>
            <c:strRef>
              <c:f>DCET_Shipper_Cost_Only!$AG$13</c:f>
              <c:strCache>
                <c:ptCount val="1"/>
                <c:pt idx="0">
                  <c:v>Nov-19</c:v>
                </c:pt>
              </c:strCache>
            </c:strRef>
          </c:tx>
          <c:spPr>
            <a:solidFill>
              <a:schemeClr val="accent5">
                <a:lumMod val="80000"/>
              </a:schemeClr>
            </a:solidFill>
            <a:ln>
              <a:noFill/>
            </a:ln>
            <a:effectLst/>
          </c:spPr>
          <c:invertIfNegative val="0"/>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DCET_Shipper_Cost_Only!$AH$13:$AM$13</c:f>
              <c:numCache>
                <c:formatCode>_("$"* #,##0_);_("$"* \(#,##0\);_("$"* "-"??_);_(@_)</c:formatCode>
                <c:ptCount val="6"/>
                <c:pt idx="0">
                  <c:v>534748.36521976639</c:v>
                </c:pt>
                <c:pt idx="1">
                  <c:v>2792152.9050644059</c:v>
                </c:pt>
                <c:pt idx="2">
                  <c:v>132421.13001999998</c:v>
                </c:pt>
                <c:pt idx="3">
                  <c:v>173142.34330466745</c:v>
                </c:pt>
                <c:pt idx="4">
                  <c:v>2130511.3151576305</c:v>
                </c:pt>
                <c:pt idx="5">
                  <c:v>1077447.8601368822</c:v>
                </c:pt>
              </c:numCache>
            </c:numRef>
          </c:val>
          <c:extLst>
            <c:ext xmlns:c16="http://schemas.microsoft.com/office/drawing/2014/chart" uri="{C3380CC4-5D6E-409C-BE32-E72D297353CC}">
              <c16:uniqueId val="{0000000A-2F56-450B-8198-3D5B3090681D}"/>
            </c:ext>
          </c:extLst>
        </c:ser>
        <c:ser>
          <c:idx val="11"/>
          <c:order val="11"/>
          <c:tx>
            <c:strRef>
              <c:f>DCET_Shipper_Cost_Only!$AG$14</c:f>
              <c:strCache>
                <c:ptCount val="1"/>
                <c:pt idx="0">
                  <c:v>Dec-19</c:v>
                </c:pt>
              </c:strCache>
            </c:strRef>
          </c:tx>
          <c:spPr>
            <a:solidFill>
              <a:schemeClr val="accent4">
                <a:lumMod val="80000"/>
              </a:schemeClr>
            </a:solidFill>
            <a:ln>
              <a:noFill/>
            </a:ln>
            <a:effectLst/>
          </c:spPr>
          <c:invertIfNegative val="0"/>
          <c:dLbls>
            <c:dLbl>
              <c:idx val="0"/>
              <c:layout>
                <c:manualLayout>
                  <c:x val="3.7136066547831227E-2"/>
                  <c:y val="3.2095816373516454E-3"/>
                </c:manualLayout>
              </c:layout>
              <c:tx>
                <c:rich>
                  <a:bodyPr/>
                  <a:lstStyle/>
                  <a:p>
                    <a:r>
                      <a:rPr lang="en-US"/>
                      <a:t>$12.2M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F56-450B-8198-3D5B3090681D}"/>
                </c:ext>
              </c:extLst>
            </c:dLbl>
            <c:dLbl>
              <c:idx val="1"/>
              <c:layout>
                <c:manualLayout>
                  <c:x val="4.1592394533571005E-2"/>
                  <c:y val="-1.1768330054869676E-16"/>
                </c:manualLayout>
              </c:layout>
              <c:tx>
                <c:rich>
                  <a:bodyPr/>
                  <a:lstStyle/>
                  <a:p>
                    <a:r>
                      <a:rPr lang="en-US"/>
                      <a:t>$32.0M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F56-450B-8198-3D5B3090681D}"/>
                </c:ext>
              </c:extLst>
            </c:dLbl>
            <c:dLbl>
              <c:idx val="2"/>
              <c:layout>
                <c:manualLayout>
                  <c:x val="3.5650623885918005E-2"/>
                  <c:y val="0"/>
                </c:manualLayout>
              </c:layout>
              <c:tx>
                <c:rich>
                  <a:bodyPr/>
                  <a:lstStyle/>
                  <a:p>
                    <a:r>
                      <a:rPr lang="en-US"/>
                      <a:t>$2.2M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F56-450B-8198-3D5B3090681D}"/>
                </c:ext>
              </c:extLst>
            </c:dLbl>
            <c:dLbl>
              <c:idx val="3"/>
              <c:layout>
                <c:manualLayout>
                  <c:x val="3.2679738562091505E-2"/>
                  <c:y val="3.2095816373516454E-3"/>
                </c:manualLayout>
              </c:layout>
              <c:tx>
                <c:rich>
                  <a:bodyPr/>
                  <a:lstStyle/>
                  <a:p>
                    <a:r>
                      <a:rPr lang="en-US"/>
                      <a:t>$2.5M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F56-450B-8198-3D5B3090681D}"/>
                </c:ext>
              </c:extLst>
            </c:dLbl>
            <c:dLbl>
              <c:idx val="4"/>
              <c:layout>
                <c:manualLayout>
                  <c:x val="4.6048722519310754E-2"/>
                  <c:y val="0"/>
                </c:manualLayout>
              </c:layout>
              <c:tx>
                <c:rich>
                  <a:bodyPr/>
                  <a:lstStyle/>
                  <a:p>
                    <a:r>
                      <a:rPr lang="en-US" dirty="0"/>
                      <a:t>$84.5M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F56-450B-8198-3D5B3090681D}"/>
                </c:ext>
              </c:extLst>
            </c:dLbl>
            <c:dLbl>
              <c:idx val="5"/>
              <c:layout>
                <c:manualLayout>
                  <c:x val="4.0106951871657755E-2"/>
                  <c:y val="0"/>
                </c:manualLayout>
              </c:layout>
              <c:tx>
                <c:rich>
                  <a:bodyPr/>
                  <a:lstStyle/>
                  <a:p>
                    <a:r>
                      <a:rPr lang="en-US" dirty="0"/>
                      <a:t>$28.4M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F56-450B-8198-3D5B3090681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DCET_Shipper_Cost_Only!$AH$2:$AM$2</c:f>
              <c:strCache>
                <c:ptCount val="6"/>
                <c:pt idx="0">
                  <c:v>BOTA</c:v>
                </c:pt>
                <c:pt idx="1">
                  <c:v>Zaragoza</c:v>
                </c:pt>
                <c:pt idx="2">
                  <c:v>Santa Teresa</c:v>
                </c:pt>
                <c:pt idx="3">
                  <c:v>Brownsville</c:v>
                </c:pt>
                <c:pt idx="4">
                  <c:v>World Trade</c:v>
                </c:pt>
                <c:pt idx="5">
                  <c:v>Colombia</c:v>
                </c:pt>
              </c:strCache>
            </c:strRef>
          </c:cat>
          <c:val>
            <c:numRef>
              <c:f>DCET_Shipper_Cost_Only!$AH$14:$AM$14</c:f>
              <c:numCache>
                <c:formatCode>_("$"* #,##0_);_("$"* \(#,##0\);_("$"* "-"??_);_(@_)</c:formatCode>
                <c:ptCount val="6"/>
                <c:pt idx="0">
                  <c:v>494918.88016361714</c:v>
                </c:pt>
                <c:pt idx="1">
                  <c:v>2192959.6392438938</c:v>
                </c:pt>
                <c:pt idx="2">
                  <c:v>110142.86563475756</c:v>
                </c:pt>
                <c:pt idx="3">
                  <c:v>134075.85716419903</c:v>
                </c:pt>
                <c:pt idx="4">
                  <c:v>3201928.8422230231</c:v>
                </c:pt>
                <c:pt idx="5">
                  <c:v>1575358.1511738119</c:v>
                </c:pt>
              </c:numCache>
            </c:numRef>
          </c:val>
          <c:extLst>
            <c:ext xmlns:c16="http://schemas.microsoft.com/office/drawing/2014/chart" uri="{C3380CC4-5D6E-409C-BE32-E72D297353CC}">
              <c16:uniqueId val="{0000000B-2F56-450B-8198-3D5B3090681D}"/>
            </c:ext>
          </c:extLst>
        </c:ser>
        <c:dLbls>
          <c:showLegendKey val="0"/>
          <c:showVal val="0"/>
          <c:showCatName val="0"/>
          <c:showSerName val="0"/>
          <c:showPercent val="0"/>
          <c:showBubbleSize val="0"/>
        </c:dLbls>
        <c:gapWidth val="150"/>
        <c:overlap val="100"/>
        <c:axId val="1809287680"/>
        <c:axId val="1809272704"/>
      </c:barChart>
      <c:catAx>
        <c:axId val="18092876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272704"/>
        <c:crosses val="autoZero"/>
        <c:auto val="1"/>
        <c:lblAlgn val="ctr"/>
        <c:lblOffset val="100"/>
        <c:noMultiLvlLbl val="0"/>
      </c:catAx>
      <c:valAx>
        <c:axId val="1809272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Shipper Cost of Delay (US Dollars)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287680"/>
        <c:crosses val="autoZero"/>
        <c:crossBetween val="between"/>
        <c:dispUnits>
          <c:builtInUnit val="millions"/>
          <c:dispUnits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DCET_Carrier_Cost_Only!$AH$20:$AM$20</c:f>
              <c:strCache>
                <c:ptCount val="6"/>
                <c:pt idx="0">
                  <c:v>BOTA</c:v>
                </c:pt>
                <c:pt idx="1">
                  <c:v>Zaragoza</c:v>
                </c:pt>
                <c:pt idx="2">
                  <c:v>Santa Teresa</c:v>
                </c:pt>
                <c:pt idx="3">
                  <c:v>Brownsville</c:v>
                </c:pt>
                <c:pt idx="4">
                  <c:v>World Trade</c:v>
                </c:pt>
                <c:pt idx="5">
                  <c:v>Colombia</c:v>
                </c:pt>
              </c:strCache>
            </c:strRef>
          </c:cat>
          <c:val>
            <c:numRef>
              <c:f>DCET_Shipper_Cost_Only!$AH$34:$AM$34</c:f>
              <c:numCache>
                <c:formatCode>_("$"* #,##0_);_("$"* \(#,##0\);_("$"* "-"??_);_(@_)</c:formatCode>
                <c:ptCount val="6"/>
                <c:pt idx="0">
                  <c:v>111.62173360498865</c:v>
                </c:pt>
                <c:pt idx="1">
                  <c:v>104.6210379743918</c:v>
                </c:pt>
                <c:pt idx="2">
                  <c:v>27.398168653909618</c:v>
                </c:pt>
                <c:pt idx="3">
                  <c:v>34.71114128958461</c:v>
                </c:pt>
                <c:pt idx="4">
                  <c:v>118.92928642648961</c:v>
                </c:pt>
                <c:pt idx="5">
                  <c:v>137.90006238033354</c:v>
                </c:pt>
              </c:numCache>
            </c:numRef>
          </c:val>
          <c:extLst>
            <c:ext xmlns:c16="http://schemas.microsoft.com/office/drawing/2014/chart" uri="{C3380CC4-5D6E-409C-BE32-E72D297353CC}">
              <c16:uniqueId val="{00000000-09EC-4063-8589-EA2FBBC9A62D}"/>
            </c:ext>
          </c:extLst>
        </c:ser>
        <c:dLbls>
          <c:dLblPos val="inEnd"/>
          <c:showLegendKey val="0"/>
          <c:showVal val="1"/>
          <c:showCatName val="0"/>
          <c:showSerName val="0"/>
          <c:showPercent val="0"/>
          <c:showBubbleSize val="0"/>
        </c:dLbls>
        <c:gapWidth val="182"/>
        <c:axId val="1059796352"/>
        <c:axId val="1059808416"/>
      </c:barChart>
      <c:catAx>
        <c:axId val="105979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crossAx val="1059808416"/>
        <c:crosses val="autoZero"/>
        <c:auto val="1"/>
        <c:lblAlgn val="ctr"/>
        <c:lblOffset val="100"/>
        <c:noMultiLvlLbl val="0"/>
      </c:catAx>
      <c:valAx>
        <c:axId val="1059808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r>
                  <a:rPr lang="en-US" sz="1200" b="0" i="0" u="none" strike="noStrike" baseline="0" dirty="0">
                    <a:solidFill>
                      <a:srgbClr val="160208"/>
                    </a:solidFill>
                    <a:effectLst/>
                  </a:rPr>
                  <a:t>Shipper Cost of Delay Per Truck (US Dollars)</a:t>
                </a:r>
                <a:endParaRPr lang="en-US" dirty="0">
                  <a:solidFill>
                    <a:srgbClr val="160208"/>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crossAx val="10597963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Summary!$U$31</c:f>
              <c:strCache>
                <c:ptCount val="1"/>
                <c:pt idx="0">
                  <c:v>Standard</c:v>
                </c:pt>
              </c:strCache>
            </c:strRef>
          </c:tx>
          <c:spPr>
            <a:solidFill>
              <a:srgbClr val="0070C0"/>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Summary!$T$32:$T$38</c:f>
              <c:strCache>
                <c:ptCount val="6"/>
                <c:pt idx="0">
                  <c:v>Bridge of  the Americas</c:v>
                </c:pt>
                <c:pt idx="1">
                  <c:v>Brownsville</c:v>
                </c:pt>
                <c:pt idx="2">
                  <c:v>Colombia</c:v>
                </c:pt>
                <c:pt idx="3">
                  <c:v>Santa Teresa</c:v>
                </c:pt>
                <c:pt idx="4">
                  <c:v>World Trade Bridge</c:v>
                </c:pt>
                <c:pt idx="5">
                  <c:v>Zaragoza</c:v>
                </c:pt>
              </c:strCache>
            </c:strRef>
          </c:cat>
          <c:val>
            <c:numRef>
              <c:f>Summary!$U$32:$U$38</c:f>
              <c:numCache>
                <c:formatCode>_(* #,##0_);_(* \(#,##0\);_(* "-"??_);_(@_)</c:formatCode>
                <c:ptCount val="6"/>
                <c:pt idx="0">
                  <c:v>90</c:v>
                </c:pt>
                <c:pt idx="1">
                  <c:v>52.225993954894207</c:v>
                </c:pt>
                <c:pt idx="2">
                  <c:v>76</c:v>
                </c:pt>
                <c:pt idx="3">
                  <c:v>51.911290322580648</c:v>
                </c:pt>
                <c:pt idx="4">
                  <c:v>87</c:v>
                </c:pt>
                <c:pt idx="5">
                  <c:v>71.363695510735198</c:v>
                </c:pt>
              </c:numCache>
            </c:numRef>
          </c:val>
          <c:extLst>
            <c:ext xmlns:c16="http://schemas.microsoft.com/office/drawing/2014/chart" uri="{C3380CC4-5D6E-409C-BE32-E72D297353CC}">
              <c16:uniqueId val="{00000000-962C-45BD-980E-51F5BE5A33DC}"/>
            </c:ext>
          </c:extLst>
        </c:ser>
        <c:ser>
          <c:idx val="1"/>
          <c:order val="1"/>
          <c:tx>
            <c:strRef>
              <c:f>Summary!$V$31</c:f>
              <c:strCache>
                <c:ptCount val="1"/>
                <c:pt idx="0">
                  <c:v>FAST</c:v>
                </c:pt>
              </c:strCache>
            </c:strRef>
          </c:tx>
          <c:spPr>
            <a:solidFill>
              <a:srgbClr val="00B050"/>
            </a:solidFill>
            <a:ln>
              <a:no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Summary!$T$32:$T$38</c:f>
              <c:strCache>
                <c:ptCount val="6"/>
                <c:pt idx="0">
                  <c:v>Bridge of  the Americas</c:v>
                </c:pt>
                <c:pt idx="1">
                  <c:v>Brownsville</c:v>
                </c:pt>
                <c:pt idx="2">
                  <c:v>Colombia</c:v>
                </c:pt>
                <c:pt idx="3">
                  <c:v>Santa Teresa</c:v>
                </c:pt>
                <c:pt idx="4">
                  <c:v>World Trade Bridge</c:v>
                </c:pt>
                <c:pt idx="5">
                  <c:v>Zaragoza</c:v>
                </c:pt>
              </c:strCache>
            </c:strRef>
          </c:cat>
          <c:val>
            <c:numRef>
              <c:f>Summary!$V$32:$V$38</c:f>
              <c:numCache>
                <c:formatCode>_(* #,##0_);_(* \(#,##0\);_(* "-"??_);_(@_)</c:formatCode>
                <c:ptCount val="6"/>
                <c:pt idx="0">
                  <c:v>89</c:v>
                </c:pt>
                <c:pt idx="1">
                  <c:v>37.527181060938183</c:v>
                </c:pt>
                <c:pt idx="2">
                  <c:v>74</c:v>
                </c:pt>
                <c:pt idx="3">
                  <c:v>34.133705932932074</c:v>
                </c:pt>
                <c:pt idx="4">
                  <c:v>86</c:v>
                </c:pt>
                <c:pt idx="5">
                  <c:v>69.673015873015871</c:v>
                </c:pt>
              </c:numCache>
            </c:numRef>
          </c:val>
          <c:extLst>
            <c:ext xmlns:c16="http://schemas.microsoft.com/office/drawing/2014/chart" uri="{C3380CC4-5D6E-409C-BE32-E72D297353CC}">
              <c16:uniqueId val="{00000001-962C-45BD-980E-51F5BE5A33DC}"/>
            </c:ext>
          </c:extLst>
        </c:ser>
        <c:dLbls>
          <c:showLegendKey val="0"/>
          <c:showVal val="0"/>
          <c:showCatName val="0"/>
          <c:showSerName val="0"/>
          <c:showPercent val="0"/>
          <c:showBubbleSize val="0"/>
        </c:dLbls>
        <c:gapWidth val="167"/>
        <c:overlap val="-31"/>
        <c:axId val="1264858160"/>
        <c:axId val="1264862736"/>
      </c:barChart>
      <c:lineChart>
        <c:grouping val="standard"/>
        <c:varyColors val="0"/>
        <c:dLbls>
          <c:showLegendKey val="0"/>
          <c:showVal val="0"/>
          <c:showCatName val="0"/>
          <c:showSerName val="0"/>
          <c:showPercent val="0"/>
          <c:showBubbleSize val="0"/>
        </c:dLbls>
        <c:marker val="1"/>
        <c:smooth val="0"/>
        <c:axId val="1264858160"/>
        <c:axId val="1264862736"/>
        <c:extLst>
          <c:ext xmlns:c15="http://schemas.microsoft.com/office/drawing/2012/chart" uri="{02D57815-91ED-43cb-92C2-25804820EDAC}">
            <c15:filteredLineSeries>
              <c15:ser>
                <c:idx val="2"/>
                <c:order val="2"/>
                <c:tx>
                  <c:strRef>
                    <c:extLst>
                      <c:ext uri="{02D57815-91ED-43cb-92C2-25804820EDAC}">
                        <c15:formulaRef>
                          <c15:sqref>Summary!$W$31</c15:sqref>
                        </c15:formulaRef>
                      </c:ext>
                    </c:extLst>
                    <c:strCache>
                      <c:ptCount val="1"/>
                      <c:pt idx="0">
                        <c:v>Texas Average Standard</c:v>
                      </c:pt>
                    </c:strCache>
                  </c:strRef>
                </c:tx>
                <c:spPr>
                  <a:ln w="57150" cap="rnd">
                    <a:solidFill>
                      <a:schemeClr val="tx1"/>
                    </a:solidFill>
                    <a:prstDash val="sysDash"/>
                    <a:round/>
                  </a:ln>
                  <a:effectLst/>
                </c:spPr>
                <c:marker>
                  <c:symbol val="none"/>
                </c:marker>
                <c:val>
                  <c:numRef>
                    <c:extLst>
                      <c:ext uri="{02D57815-91ED-43cb-92C2-25804820EDAC}">
                        <c15:formulaRef>
                          <c15:sqref>Summary!$W$32:$W$38</c15:sqref>
                        </c15:formulaRef>
                      </c:ext>
                    </c:extLst>
                    <c:numCache>
                      <c:formatCode>_(* #,##0_);_(* \(#,##0\);_(* "-"??_);_(@_)</c:formatCode>
                      <c:ptCount val="6"/>
                      <c:pt idx="0">
                        <c:v>73.278028440227757</c:v>
                      </c:pt>
                      <c:pt idx="1">
                        <c:v>73.278028440227757</c:v>
                      </c:pt>
                      <c:pt idx="2">
                        <c:v>73.278028440227757</c:v>
                      </c:pt>
                      <c:pt idx="3">
                        <c:v>73.278028440227757</c:v>
                      </c:pt>
                      <c:pt idx="4">
                        <c:v>73.278028440227757</c:v>
                      </c:pt>
                      <c:pt idx="5">
                        <c:v>73.278028440227757</c:v>
                      </c:pt>
                    </c:numCache>
                  </c:numRef>
                </c:val>
                <c:smooth val="0"/>
                <c:extLst>
                  <c:ext xmlns:c16="http://schemas.microsoft.com/office/drawing/2014/chart" uri="{C3380CC4-5D6E-409C-BE32-E72D297353CC}">
                    <c16:uniqueId val="{00000002-962C-45BD-980E-51F5BE5A33D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Summary!$X$31</c15:sqref>
                        </c15:formulaRef>
                      </c:ext>
                    </c:extLst>
                    <c:strCache>
                      <c:ptCount val="1"/>
                      <c:pt idx="0">
                        <c:v>Texas Average FAST</c:v>
                      </c:pt>
                    </c:strCache>
                  </c:strRef>
                </c:tx>
                <c:spPr>
                  <a:ln w="57150" cap="rnd">
                    <a:solidFill>
                      <a:schemeClr val="accent6"/>
                    </a:solidFill>
                    <a:prstDash val="sysDash"/>
                    <a:round/>
                  </a:ln>
                  <a:effectLst/>
                </c:spPr>
                <c:marker>
                  <c:symbol val="none"/>
                </c:marker>
                <c:val>
                  <c:numRef>
                    <c:extLst xmlns:c15="http://schemas.microsoft.com/office/drawing/2012/chart">
                      <c:ext xmlns:c15="http://schemas.microsoft.com/office/drawing/2012/chart" uri="{02D57815-91ED-43cb-92C2-25804820EDAC}">
                        <c15:formulaRef>
                          <c15:sqref>Summary!$X$32:$X$38</c15:sqref>
                        </c15:formulaRef>
                      </c:ext>
                    </c:extLst>
                    <c:numCache>
                      <c:formatCode>_(* #,##0_);_(* \(#,##0\);_(* "-"??_);_(@_)</c:formatCode>
                      <c:ptCount val="6"/>
                      <c:pt idx="0">
                        <c:v>71.035024205717463</c:v>
                      </c:pt>
                      <c:pt idx="1">
                        <c:v>71.035024205717463</c:v>
                      </c:pt>
                      <c:pt idx="2">
                        <c:v>71.035024205717463</c:v>
                      </c:pt>
                      <c:pt idx="3">
                        <c:v>71.035024205717463</c:v>
                      </c:pt>
                      <c:pt idx="4">
                        <c:v>71.035024205717463</c:v>
                      </c:pt>
                      <c:pt idx="5">
                        <c:v>71.035024205717463</c:v>
                      </c:pt>
                    </c:numCache>
                  </c:numRef>
                </c:val>
                <c:smooth val="0"/>
                <c:extLst xmlns:c15="http://schemas.microsoft.com/office/drawing/2012/chart">
                  <c:ext xmlns:c16="http://schemas.microsoft.com/office/drawing/2014/chart" uri="{C3380CC4-5D6E-409C-BE32-E72D297353CC}">
                    <c16:uniqueId val="{00000003-962C-45BD-980E-51F5BE5A33DC}"/>
                  </c:ext>
                </c:extLst>
              </c15:ser>
            </c15:filteredLineSeries>
          </c:ext>
        </c:extLst>
      </c:lineChart>
      <c:catAx>
        <c:axId val="126485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64862736"/>
        <c:crosses val="autoZero"/>
        <c:auto val="1"/>
        <c:lblAlgn val="ctr"/>
        <c:lblOffset val="100"/>
        <c:tickMarkSkip val="1"/>
        <c:noMultiLvlLbl val="0"/>
      </c:catAx>
      <c:valAx>
        <c:axId val="126486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Average crossing times (minutes)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64858160"/>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1852169759667"/>
          <c:y val="3.4674089618994548E-2"/>
          <c:w val="0.7080215385175892"/>
          <c:h val="0.8368317264196955"/>
        </c:manualLayout>
      </c:layout>
      <c:barChart>
        <c:barDir val="bar"/>
        <c:grouping val="stacked"/>
        <c:varyColors val="0"/>
        <c:ser>
          <c:idx val="0"/>
          <c:order val="0"/>
          <c:tx>
            <c:strRef>
              <c:f>DCET_Carrier_Cost_Only!$AG$3</c:f>
              <c:strCache>
                <c:ptCount val="1"/>
                <c:pt idx="0">
                  <c:v>Jan-19</c:v>
                </c:pt>
              </c:strCache>
            </c:strRef>
          </c:tx>
          <c:spPr>
            <a:solidFill>
              <a:schemeClr val="accent6"/>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DCET_Carrier_Cost_Only!$AH$3:$AM$3</c:f>
              <c:numCache>
                <c:formatCode>_("$"* #,##0_);_("$"* \(#,##0\);_("$"* "-"??_);_(@_)</c:formatCode>
                <c:ptCount val="6"/>
                <c:pt idx="0">
                  <c:v>843754.45678959216</c:v>
                </c:pt>
                <c:pt idx="1">
                  <c:v>1700455.7466374894</c:v>
                </c:pt>
                <c:pt idx="2">
                  <c:v>84902.988288371023</c:v>
                </c:pt>
                <c:pt idx="3">
                  <c:v>163580.56726323726</c:v>
                </c:pt>
                <c:pt idx="4">
                  <c:v>8049763.3955753101</c:v>
                </c:pt>
                <c:pt idx="5">
                  <c:v>1124738.1518471367</c:v>
                </c:pt>
              </c:numCache>
            </c:numRef>
          </c:val>
          <c:extLst>
            <c:ext xmlns:c16="http://schemas.microsoft.com/office/drawing/2014/chart" uri="{C3380CC4-5D6E-409C-BE32-E72D297353CC}">
              <c16:uniqueId val="{00000000-86A7-4360-B499-AE1FAEB28B17}"/>
            </c:ext>
          </c:extLst>
        </c:ser>
        <c:ser>
          <c:idx val="1"/>
          <c:order val="1"/>
          <c:tx>
            <c:strRef>
              <c:f>DCET_Carrier_Cost_Only!$AG$4</c:f>
              <c:strCache>
                <c:ptCount val="1"/>
                <c:pt idx="0">
                  <c:v>Feb-19</c:v>
                </c:pt>
              </c:strCache>
            </c:strRef>
          </c:tx>
          <c:spPr>
            <a:solidFill>
              <a:schemeClr val="accent5"/>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DCET_Carrier_Cost_Only!$AH$4:$AM$4</c:f>
              <c:numCache>
                <c:formatCode>_("$"* #,##0_);_("$"* \(#,##0\);_("$"* "-"??_);_(@_)</c:formatCode>
                <c:ptCount val="6"/>
                <c:pt idx="0">
                  <c:v>566500.84345848439</c:v>
                </c:pt>
                <c:pt idx="1">
                  <c:v>406389.56164337334</c:v>
                </c:pt>
                <c:pt idx="2">
                  <c:v>61108.645656480003</c:v>
                </c:pt>
                <c:pt idx="3">
                  <c:v>214892.94579919768</c:v>
                </c:pt>
                <c:pt idx="4">
                  <c:v>8410522.8988076989</c:v>
                </c:pt>
                <c:pt idx="5">
                  <c:v>519053.35189967841</c:v>
                </c:pt>
              </c:numCache>
            </c:numRef>
          </c:val>
          <c:extLst>
            <c:ext xmlns:c16="http://schemas.microsoft.com/office/drawing/2014/chart" uri="{C3380CC4-5D6E-409C-BE32-E72D297353CC}">
              <c16:uniqueId val="{00000001-86A7-4360-B499-AE1FAEB28B17}"/>
            </c:ext>
          </c:extLst>
        </c:ser>
        <c:ser>
          <c:idx val="2"/>
          <c:order val="2"/>
          <c:tx>
            <c:strRef>
              <c:f>DCET_Carrier_Cost_Only!$AG$5</c:f>
              <c:strCache>
                <c:ptCount val="1"/>
                <c:pt idx="0">
                  <c:v>Mar-19</c:v>
                </c:pt>
              </c:strCache>
            </c:strRef>
          </c:tx>
          <c:spPr>
            <a:solidFill>
              <a:schemeClr val="accent4"/>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DCET_Carrier_Cost_Only!$AH$5:$AM$5</c:f>
              <c:numCache>
                <c:formatCode>_("$"* #,##0_);_("$"* \(#,##0\);_("$"* "-"??_);_(@_)</c:formatCode>
                <c:ptCount val="6"/>
                <c:pt idx="0">
                  <c:v>703769.10604142724</c:v>
                </c:pt>
                <c:pt idx="1">
                  <c:v>587127.2612495051</c:v>
                </c:pt>
                <c:pt idx="2">
                  <c:v>68620.352316918477</c:v>
                </c:pt>
                <c:pt idx="3">
                  <c:v>250570.9397833453</c:v>
                </c:pt>
                <c:pt idx="4">
                  <c:v>9154167.0704969931</c:v>
                </c:pt>
                <c:pt idx="5">
                  <c:v>653898.73208916234</c:v>
                </c:pt>
              </c:numCache>
            </c:numRef>
          </c:val>
          <c:extLst>
            <c:ext xmlns:c16="http://schemas.microsoft.com/office/drawing/2014/chart" uri="{C3380CC4-5D6E-409C-BE32-E72D297353CC}">
              <c16:uniqueId val="{00000002-86A7-4360-B499-AE1FAEB28B17}"/>
            </c:ext>
          </c:extLst>
        </c:ser>
        <c:ser>
          <c:idx val="3"/>
          <c:order val="3"/>
          <c:tx>
            <c:strRef>
              <c:f>DCET_Carrier_Cost_Only!$AG$6</c:f>
              <c:strCache>
                <c:ptCount val="1"/>
                <c:pt idx="0">
                  <c:v>Apr-19</c:v>
                </c:pt>
              </c:strCache>
            </c:strRef>
          </c:tx>
          <c:spPr>
            <a:solidFill>
              <a:schemeClr val="accent6">
                <a:lumMod val="6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DCET_Carrier_Cost_Only!$AH$6:$AM$6</c:f>
              <c:numCache>
                <c:formatCode>_("$"* #,##0_);_("$"* \(#,##0\);_("$"* "-"??_);_(@_)</c:formatCode>
                <c:ptCount val="6"/>
                <c:pt idx="0">
                  <c:v>841427.01152204222</c:v>
                </c:pt>
                <c:pt idx="1">
                  <c:v>956603.41696778487</c:v>
                </c:pt>
                <c:pt idx="2">
                  <c:v>283998.79421789089</c:v>
                </c:pt>
                <c:pt idx="3">
                  <c:v>273494.1351485714</c:v>
                </c:pt>
                <c:pt idx="4">
                  <c:v>8576577.186429251</c:v>
                </c:pt>
                <c:pt idx="5">
                  <c:v>2262576.3394907983</c:v>
                </c:pt>
              </c:numCache>
            </c:numRef>
          </c:val>
          <c:extLst>
            <c:ext xmlns:c16="http://schemas.microsoft.com/office/drawing/2014/chart" uri="{C3380CC4-5D6E-409C-BE32-E72D297353CC}">
              <c16:uniqueId val="{00000003-86A7-4360-B499-AE1FAEB28B17}"/>
            </c:ext>
          </c:extLst>
        </c:ser>
        <c:ser>
          <c:idx val="4"/>
          <c:order val="4"/>
          <c:tx>
            <c:strRef>
              <c:f>DCET_Carrier_Cost_Only!$AG$7</c:f>
              <c:strCache>
                <c:ptCount val="1"/>
                <c:pt idx="0">
                  <c:v>May-19</c:v>
                </c:pt>
              </c:strCache>
            </c:strRef>
          </c:tx>
          <c:spPr>
            <a:solidFill>
              <a:schemeClr val="accent5">
                <a:lumMod val="6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DCET_Carrier_Cost_Only!$AH$7:$AM$7</c:f>
              <c:numCache>
                <c:formatCode>_("$"* #,##0_);_("$"* \(#,##0\);_("$"* "-"??_);_(@_)</c:formatCode>
                <c:ptCount val="6"/>
                <c:pt idx="0">
                  <c:v>766749.05618119007</c:v>
                </c:pt>
                <c:pt idx="1">
                  <c:v>1242538.1856463973</c:v>
                </c:pt>
                <c:pt idx="2">
                  <c:v>138307.14434888502</c:v>
                </c:pt>
                <c:pt idx="3">
                  <c:v>270816.73038847069</c:v>
                </c:pt>
                <c:pt idx="4">
                  <c:v>5284016.6172210313</c:v>
                </c:pt>
                <c:pt idx="5">
                  <c:v>1041949.1968167536</c:v>
                </c:pt>
              </c:numCache>
            </c:numRef>
          </c:val>
          <c:extLst>
            <c:ext xmlns:c16="http://schemas.microsoft.com/office/drawing/2014/chart" uri="{C3380CC4-5D6E-409C-BE32-E72D297353CC}">
              <c16:uniqueId val="{00000004-86A7-4360-B499-AE1FAEB28B17}"/>
            </c:ext>
          </c:extLst>
        </c:ser>
        <c:ser>
          <c:idx val="5"/>
          <c:order val="5"/>
          <c:tx>
            <c:strRef>
              <c:f>DCET_Carrier_Cost_Only!$AG$8</c:f>
              <c:strCache>
                <c:ptCount val="1"/>
                <c:pt idx="0">
                  <c:v>Jun-19</c:v>
                </c:pt>
              </c:strCache>
            </c:strRef>
          </c:tx>
          <c:spPr>
            <a:solidFill>
              <a:schemeClr val="accent4">
                <a:lumMod val="6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DCET_Carrier_Cost_Only!$AH$8:$AM$8</c:f>
              <c:numCache>
                <c:formatCode>_("$"* #,##0_);_("$"* \(#,##0\);_("$"* "-"??_);_(@_)</c:formatCode>
                <c:ptCount val="6"/>
                <c:pt idx="0">
                  <c:v>380552.6311090829</c:v>
                </c:pt>
                <c:pt idx="1">
                  <c:v>1160903.4346484006</c:v>
                </c:pt>
                <c:pt idx="2">
                  <c:v>98381.386104959995</c:v>
                </c:pt>
                <c:pt idx="3">
                  <c:v>234864.97078466634</c:v>
                </c:pt>
                <c:pt idx="4">
                  <c:v>6347742.5408885861</c:v>
                </c:pt>
                <c:pt idx="5">
                  <c:v>578159.58803958446</c:v>
                </c:pt>
              </c:numCache>
            </c:numRef>
          </c:val>
          <c:extLst>
            <c:ext xmlns:c16="http://schemas.microsoft.com/office/drawing/2014/chart" uri="{C3380CC4-5D6E-409C-BE32-E72D297353CC}">
              <c16:uniqueId val="{00000005-86A7-4360-B499-AE1FAEB28B17}"/>
            </c:ext>
          </c:extLst>
        </c:ser>
        <c:ser>
          <c:idx val="6"/>
          <c:order val="6"/>
          <c:tx>
            <c:strRef>
              <c:f>DCET_Carrier_Cost_Only!$AG$9</c:f>
              <c:strCache>
                <c:ptCount val="1"/>
                <c:pt idx="0">
                  <c:v>Jul-19</c:v>
                </c:pt>
              </c:strCache>
            </c:strRef>
          </c:tx>
          <c:spPr>
            <a:solidFill>
              <a:schemeClr val="accent6">
                <a:lumMod val="80000"/>
                <a:lumOff val="2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DCET_Carrier_Cost_Only!$AH$9:$AM$9</c:f>
              <c:numCache>
                <c:formatCode>_("$"* #,##0_);_("$"* \(#,##0\);_("$"* "-"??_);_(@_)</c:formatCode>
                <c:ptCount val="6"/>
                <c:pt idx="0">
                  <c:v>288538.32743622496</c:v>
                </c:pt>
                <c:pt idx="1">
                  <c:v>1307049.1978358661</c:v>
                </c:pt>
                <c:pt idx="2">
                  <c:v>88465.847496655246</c:v>
                </c:pt>
                <c:pt idx="3">
                  <c:v>300947.46900778788</c:v>
                </c:pt>
                <c:pt idx="4">
                  <c:v>5575056.2210168382</c:v>
                </c:pt>
                <c:pt idx="5">
                  <c:v>685533.86455815018</c:v>
                </c:pt>
              </c:numCache>
            </c:numRef>
          </c:val>
          <c:extLst>
            <c:ext xmlns:c16="http://schemas.microsoft.com/office/drawing/2014/chart" uri="{C3380CC4-5D6E-409C-BE32-E72D297353CC}">
              <c16:uniqueId val="{00000006-86A7-4360-B499-AE1FAEB28B17}"/>
            </c:ext>
          </c:extLst>
        </c:ser>
        <c:ser>
          <c:idx val="7"/>
          <c:order val="7"/>
          <c:tx>
            <c:strRef>
              <c:f>DCET_Carrier_Cost_Only!$AG$10</c:f>
              <c:strCache>
                <c:ptCount val="1"/>
                <c:pt idx="0">
                  <c:v>Aug-19</c:v>
                </c:pt>
              </c:strCache>
            </c:strRef>
          </c:tx>
          <c:spPr>
            <a:solidFill>
              <a:schemeClr val="accent5">
                <a:lumMod val="80000"/>
                <a:lumOff val="2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DCET_Carrier_Cost_Only!$AH$10:$AM$10</c:f>
              <c:numCache>
                <c:formatCode>_("$"* #,##0_);_("$"* \(#,##0\);_("$"* "-"??_);_(@_)</c:formatCode>
                <c:ptCount val="6"/>
                <c:pt idx="0">
                  <c:v>334110.06769304135</c:v>
                </c:pt>
                <c:pt idx="1">
                  <c:v>1307205.2716459667</c:v>
                </c:pt>
                <c:pt idx="2">
                  <c:v>105793.59272421095</c:v>
                </c:pt>
                <c:pt idx="3">
                  <c:v>214473.24699745627</c:v>
                </c:pt>
                <c:pt idx="4">
                  <c:v>2601359.8871542104</c:v>
                </c:pt>
                <c:pt idx="5">
                  <c:v>412511.10680476576</c:v>
                </c:pt>
              </c:numCache>
            </c:numRef>
          </c:val>
          <c:extLst>
            <c:ext xmlns:c16="http://schemas.microsoft.com/office/drawing/2014/chart" uri="{C3380CC4-5D6E-409C-BE32-E72D297353CC}">
              <c16:uniqueId val="{00000007-86A7-4360-B499-AE1FAEB28B17}"/>
            </c:ext>
          </c:extLst>
        </c:ser>
        <c:ser>
          <c:idx val="8"/>
          <c:order val="8"/>
          <c:tx>
            <c:strRef>
              <c:f>DCET_Carrier_Cost_Only!$AG$11</c:f>
              <c:strCache>
                <c:ptCount val="1"/>
                <c:pt idx="0">
                  <c:v>Sep-19</c:v>
                </c:pt>
              </c:strCache>
            </c:strRef>
          </c:tx>
          <c:spPr>
            <a:solidFill>
              <a:schemeClr val="accent4">
                <a:lumMod val="80000"/>
                <a:lumOff val="2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DCET_Carrier_Cost_Only!$AH$11:$AM$11</c:f>
              <c:numCache>
                <c:formatCode>_("$"* #,##0_);_("$"* \(#,##0\);_("$"* "-"??_);_(@_)</c:formatCode>
                <c:ptCount val="6"/>
                <c:pt idx="0">
                  <c:v>327345.01036872366</c:v>
                </c:pt>
                <c:pt idx="1">
                  <c:v>1168679.9777638377</c:v>
                </c:pt>
                <c:pt idx="2">
                  <c:v>88763.344118603171</c:v>
                </c:pt>
                <c:pt idx="3">
                  <c:v>208648.96921517421</c:v>
                </c:pt>
                <c:pt idx="4">
                  <c:v>2231266.1399514512</c:v>
                </c:pt>
                <c:pt idx="5">
                  <c:v>657656.48195265525</c:v>
                </c:pt>
              </c:numCache>
            </c:numRef>
          </c:val>
          <c:extLst>
            <c:ext xmlns:c16="http://schemas.microsoft.com/office/drawing/2014/chart" uri="{C3380CC4-5D6E-409C-BE32-E72D297353CC}">
              <c16:uniqueId val="{00000008-86A7-4360-B499-AE1FAEB28B17}"/>
            </c:ext>
          </c:extLst>
        </c:ser>
        <c:ser>
          <c:idx val="9"/>
          <c:order val="9"/>
          <c:tx>
            <c:strRef>
              <c:f>DCET_Carrier_Cost_Only!$AG$12</c:f>
              <c:strCache>
                <c:ptCount val="1"/>
                <c:pt idx="0">
                  <c:v>Oct-19</c:v>
                </c:pt>
              </c:strCache>
            </c:strRef>
          </c:tx>
          <c:spPr>
            <a:solidFill>
              <a:schemeClr val="accent6">
                <a:lumMod val="8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DCET_Carrier_Cost_Only!$AH$12:$AM$12</c:f>
              <c:numCache>
                <c:formatCode>_("$"* #,##0_);_("$"* \(#,##0\);_("$"* "-"??_);_(@_)</c:formatCode>
                <c:ptCount val="6"/>
                <c:pt idx="0">
                  <c:v>324505.27987235482</c:v>
                </c:pt>
                <c:pt idx="1">
                  <c:v>1167948.5444409917</c:v>
                </c:pt>
                <c:pt idx="2">
                  <c:v>80784.159449368104</c:v>
                </c:pt>
                <c:pt idx="3">
                  <c:v>255348.46266805343</c:v>
                </c:pt>
                <c:pt idx="4">
                  <c:v>2362105.7861173069</c:v>
                </c:pt>
                <c:pt idx="5">
                  <c:v>589369.62231867353</c:v>
                </c:pt>
              </c:numCache>
            </c:numRef>
          </c:val>
          <c:extLst>
            <c:ext xmlns:c16="http://schemas.microsoft.com/office/drawing/2014/chart" uri="{C3380CC4-5D6E-409C-BE32-E72D297353CC}">
              <c16:uniqueId val="{00000009-86A7-4360-B499-AE1FAEB28B17}"/>
            </c:ext>
          </c:extLst>
        </c:ser>
        <c:ser>
          <c:idx val="10"/>
          <c:order val="10"/>
          <c:tx>
            <c:strRef>
              <c:f>DCET_Carrier_Cost_Only!$AG$13</c:f>
              <c:strCache>
                <c:ptCount val="1"/>
                <c:pt idx="0">
                  <c:v>Nov-19</c:v>
                </c:pt>
              </c:strCache>
            </c:strRef>
          </c:tx>
          <c:spPr>
            <a:solidFill>
              <a:schemeClr val="accent5">
                <a:lumMod val="80000"/>
              </a:schemeClr>
            </a:solidFill>
            <a:ln>
              <a:noFill/>
            </a:ln>
            <a:effectLst/>
          </c:spPr>
          <c:invertIfNegative val="0"/>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DCET_Carrier_Cost_Only!$AH$13:$AM$13</c:f>
              <c:numCache>
                <c:formatCode>_("$"* #,##0_);_("$"* \(#,##0\);_("$"* "-"??_);_(@_)</c:formatCode>
                <c:ptCount val="6"/>
                <c:pt idx="0">
                  <c:v>340091.90015084227</c:v>
                </c:pt>
                <c:pt idx="1">
                  <c:v>1211138.8245501928</c:v>
                </c:pt>
                <c:pt idx="2">
                  <c:v>81554.689979999996</c:v>
                </c:pt>
                <c:pt idx="3">
                  <c:v>89994.484915124995</c:v>
                </c:pt>
                <c:pt idx="4">
                  <c:v>1551209.9039602112</c:v>
                </c:pt>
                <c:pt idx="5">
                  <c:v>369153.29722341971</c:v>
                </c:pt>
              </c:numCache>
            </c:numRef>
          </c:val>
          <c:extLst>
            <c:ext xmlns:c16="http://schemas.microsoft.com/office/drawing/2014/chart" uri="{C3380CC4-5D6E-409C-BE32-E72D297353CC}">
              <c16:uniqueId val="{0000000A-86A7-4360-B499-AE1FAEB28B17}"/>
            </c:ext>
          </c:extLst>
        </c:ser>
        <c:ser>
          <c:idx val="11"/>
          <c:order val="11"/>
          <c:tx>
            <c:strRef>
              <c:f>DCET_Carrier_Cost_Only!$AG$14</c:f>
              <c:strCache>
                <c:ptCount val="1"/>
                <c:pt idx="0">
                  <c:v>Dec-19</c:v>
                </c:pt>
              </c:strCache>
            </c:strRef>
          </c:tx>
          <c:spPr>
            <a:solidFill>
              <a:schemeClr val="accent4">
                <a:lumMod val="80000"/>
              </a:schemeClr>
            </a:solidFill>
            <a:ln>
              <a:noFill/>
            </a:ln>
            <a:effectLst/>
          </c:spPr>
          <c:invertIfNegative val="0"/>
          <c:dLbls>
            <c:dLbl>
              <c:idx val="0"/>
              <c:layout>
                <c:manualLayout>
                  <c:x val="3.0243519869436873E-2"/>
                  <c:y val="-1.1557896355193215E-16"/>
                </c:manualLayout>
              </c:layout>
              <c:tx>
                <c:rich>
                  <a:bodyPr/>
                  <a:lstStyle/>
                  <a:p>
                    <a:r>
                      <a:rPr lang="en-US"/>
                      <a:t>$6.1M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6A7-4360-B499-AE1FAEB28B17}"/>
                </c:ext>
              </c:extLst>
            </c:dLbl>
            <c:dLbl>
              <c:idx val="1"/>
              <c:layout>
                <c:manualLayout>
                  <c:x val="3.8884525546418872E-2"/>
                  <c:y val="0"/>
                </c:manualLayout>
              </c:layout>
              <c:tx>
                <c:rich>
                  <a:bodyPr/>
                  <a:lstStyle/>
                  <a:p>
                    <a:r>
                      <a:rPr lang="en-US"/>
                      <a:t>$13.2M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6A7-4360-B499-AE1FAEB28B17}"/>
                </c:ext>
              </c:extLst>
            </c:dLbl>
            <c:dLbl>
              <c:idx val="2"/>
              <c:layout>
                <c:manualLayout>
                  <c:x val="2.7363184643776243E-2"/>
                  <c:y val="-5.7789481775966074E-17"/>
                </c:manualLayout>
              </c:layout>
              <c:tx>
                <c:rich>
                  <a:bodyPr/>
                  <a:lstStyle/>
                  <a:p>
                    <a:r>
                      <a:rPr lang="en-US"/>
                      <a:t>$1.2M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6A7-4360-B499-AE1FAEB28B17}"/>
                </c:ext>
              </c:extLst>
            </c:dLbl>
            <c:dLbl>
              <c:idx val="3"/>
              <c:layout>
                <c:manualLayout>
                  <c:x val="3.0243519869436897E-2"/>
                  <c:y val="0"/>
                </c:manualLayout>
              </c:layout>
              <c:tx>
                <c:rich>
                  <a:bodyPr/>
                  <a:lstStyle/>
                  <a:p>
                    <a:r>
                      <a:rPr lang="en-US"/>
                      <a:t>$2.6M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6A7-4360-B499-AE1FAEB28B17}"/>
                </c:ext>
              </c:extLst>
            </c:dLbl>
            <c:dLbl>
              <c:idx val="4"/>
              <c:layout>
                <c:manualLayout>
                  <c:x val="3.600419032075821E-2"/>
                  <c:y val="-2.8894740887983037E-17"/>
                </c:manualLayout>
              </c:layout>
              <c:tx>
                <c:rich>
                  <a:bodyPr/>
                  <a:lstStyle/>
                  <a:p>
                    <a:r>
                      <a:rPr lang="en-US"/>
                      <a:t>$61.4M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6A7-4360-B499-AE1FAEB28B17}"/>
                </c:ext>
              </c:extLst>
            </c:dLbl>
            <c:dLbl>
              <c:idx val="5"/>
              <c:layout>
                <c:manualLayout>
                  <c:x val="3.3123855095097528E-2"/>
                  <c:y val="0"/>
                </c:manualLayout>
              </c:layout>
              <c:tx>
                <c:rich>
                  <a:bodyPr/>
                  <a:lstStyle/>
                  <a:p>
                    <a:r>
                      <a:rPr lang="en-US"/>
                      <a:t>$9.1M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6A7-4360-B499-AE1FAEB28B1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DCET_Carrier_Cost_Only!$AH$2:$AM$2</c:f>
              <c:strCache>
                <c:ptCount val="6"/>
                <c:pt idx="0">
                  <c:v>BOTA</c:v>
                </c:pt>
                <c:pt idx="1">
                  <c:v>Zaragoza</c:v>
                </c:pt>
                <c:pt idx="2">
                  <c:v>Santa Teresa</c:v>
                </c:pt>
                <c:pt idx="3">
                  <c:v>Brownsville</c:v>
                </c:pt>
                <c:pt idx="4">
                  <c:v>World Trade</c:v>
                </c:pt>
                <c:pt idx="5">
                  <c:v>Colombia</c:v>
                </c:pt>
              </c:strCache>
            </c:strRef>
          </c:cat>
          <c:val>
            <c:numRef>
              <c:f>DCET_Carrier_Cost_Only!$AH$14:$AM$14</c:f>
              <c:numCache>
                <c:formatCode>_("$"* #,##0_);_("$"* \(#,##0\);_("$"* "-"??_);_(@_)</c:formatCode>
                <c:ptCount val="6"/>
                <c:pt idx="0">
                  <c:v>357222.29145631951</c:v>
                </c:pt>
                <c:pt idx="1">
                  <c:v>1028551.7151395509</c:v>
                </c:pt>
                <c:pt idx="2">
                  <c:v>63856.114365242422</c:v>
                </c:pt>
                <c:pt idx="3">
                  <c:v>71366.872581370772</c:v>
                </c:pt>
                <c:pt idx="4">
                  <c:v>1251324.6543172973</c:v>
                </c:pt>
                <c:pt idx="5">
                  <c:v>260695.70359778404</c:v>
                </c:pt>
              </c:numCache>
            </c:numRef>
          </c:val>
          <c:extLst>
            <c:ext xmlns:c16="http://schemas.microsoft.com/office/drawing/2014/chart" uri="{C3380CC4-5D6E-409C-BE32-E72D297353CC}">
              <c16:uniqueId val="{0000000B-86A7-4360-B499-AE1FAEB28B17}"/>
            </c:ext>
          </c:extLst>
        </c:ser>
        <c:dLbls>
          <c:showLegendKey val="0"/>
          <c:showVal val="0"/>
          <c:showCatName val="0"/>
          <c:showSerName val="0"/>
          <c:showPercent val="0"/>
          <c:showBubbleSize val="0"/>
        </c:dLbls>
        <c:gapWidth val="150"/>
        <c:overlap val="100"/>
        <c:axId val="944761248"/>
        <c:axId val="944750848"/>
      </c:barChart>
      <c:catAx>
        <c:axId val="944761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44750848"/>
        <c:crosses val="autoZero"/>
        <c:auto val="1"/>
        <c:lblAlgn val="ctr"/>
        <c:lblOffset val="100"/>
        <c:noMultiLvlLbl val="0"/>
      </c:catAx>
      <c:valAx>
        <c:axId val="944750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Carrier Cost</a:t>
                </a:r>
                <a:r>
                  <a:rPr lang="en-US" baseline="0"/>
                  <a:t> of Delay (US Dollars)</a:t>
                </a:r>
                <a:endParaRPr lang="en-US"/>
              </a:p>
            </c:rich>
          </c:tx>
          <c:layout>
            <c:manualLayout>
              <c:xMode val="edge"/>
              <c:yMode val="edge"/>
              <c:x val="0.34749895255272956"/>
              <c:y val="0.9287287366792051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44761248"/>
        <c:crosses val="autoZero"/>
        <c:crossBetween val="between"/>
        <c:dispUnits>
          <c:builtInUnit val="millions"/>
          <c:dispUnits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DCET_Carrier_Cost_Only!$AH$20:$AM$20</c:f>
              <c:strCache>
                <c:ptCount val="6"/>
                <c:pt idx="0">
                  <c:v>BOTA</c:v>
                </c:pt>
                <c:pt idx="1">
                  <c:v>Zaragoza</c:v>
                </c:pt>
                <c:pt idx="2">
                  <c:v>Santa Teresa</c:v>
                </c:pt>
                <c:pt idx="3">
                  <c:v>Brownsville</c:v>
                </c:pt>
                <c:pt idx="4">
                  <c:v>World Trade</c:v>
                </c:pt>
                <c:pt idx="5">
                  <c:v>Colombia</c:v>
                </c:pt>
              </c:strCache>
            </c:strRef>
          </c:cat>
          <c:val>
            <c:numRef>
              <c:f>DCET_Carrier_Cost_Only!$AH$34:$AM$34</c:f>
              <c:numCache>
                <c:formatCode>_("$"* #,##0_);_("$"* \(#,##0\);_("$"* "-"??_);_(@_)</c:formatCode>
                <c:ptCount val="6"/>
                <c:pt idx="0">
                  <c:v>44.018630206730336</c:v>
                </c:pt>
                <c:pt idx="1">
                  <c:v>33.06305666023357</c:v>
                </c:pt>
                <c:pt idx="2">
                  <c:v>13.14766078132517</c:v>
                </c:pt>
                <c:pt idx="3">
                  <c:v>18.334192715010207</c:v>
                </c:pt>
                <c:pt idx="4">
                  <c:v>60.947473690517803</c:v>
                </c:pt>
                <c:pt idx="5">
                  <c:v>33.104291749700714</c:v>
                </c:pt>
              </c:numCache>
            </c:numRef>
          </c:val>
          <c:extLst>
            <c:ext xmlns:c16="http://schemas.microsoft.com/office/drawing/2014/chart" uri="{C3380CC4-5D6E-409C-BE32-E72D297353CC}">
              <c16:uniqueId val="{00000000-DF2A-411A-9C6E-FBFDEFC474FA}"/>
            </c:ext>
          </c:extLst>
        </c:ser>
        <c:dLbls>
          <c:showLegendKey val="0"/>
          <c:showVal val="0"/>
          <c:showCatName val="0"/>
          <c:showSerName val="0"/>
          <c:showPercent val="0"/>
          <c:showBubbleSize val="0"/>
        </c:dLbls>
        <c:gapWidth val="182"/>
        <c:axId val="1059796352"/>
        <c:axId val="1059808416"/>
      </c:barChart>
      <c:catAx>
        <c:axId val="105979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crossAx val="1059808416"/>
        <c:crosses val="autoZero"/>
        <c:auto val="1"/>
        <c:lblAlgn val="ctr"/>
        <c:lblOffset val="100"/>
        <c:noMultiLvlLbl val="0"/>
      </c:catAx>
      <c:valAx>
        <c:axId val="1059808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r>
                  <a:rPr lang="en-US"/>
                  <a:t>Carrier Cost of Delay Per Truck (US Dollars)</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60208"/>
                </a:solidFill>
                <a:latin typeface="Arial" panose="020B0604020202020204" pitchFamily="34" charset="0"/>
                <a:ea typeface="+mn-ea"/>
                <a:cs typeface="Arial" panose="020B0604020202020204" pitchFamily="34" charset="0"/>
              </a:defRPr>
            </a:pPr>
            <a:endParaRPr lang="en-US"/>
          </a:p>
        </c:txPr>
        <c:crossAx val="10597963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solidFill>
            <a:srgbClr val="160208"/>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'DCET-10mindelay'!$B$1</c:f>
              <c:strCache>
                <c:ptCount val="1"/>
                <c:pt idx="0">
                  <c:v>BOTA</c:v>
                </c:pt>
              </c:strCache>
            </c:strRef>
          </c:tx>
          <c:spPr>
            <a:ln w="50800" cap="rnd">
              <a:solidFill>
                <a:schemeClr val="tx1">
                  <a:lumMod val="40000"/>
                  <a:lumOff val="60000"/>
                </a:schemeClr>
              </a:solidFill>
              <a:round/>
            </a:ln>
            <a:effectLst/>
          </c:spPr>
          <c:marker>
            <c:symbol val="none"/>
          </c:marker>
          <c:cat>
            <c:numRef>
              <c:f>'DCET-10mindelay'!$A$2:$A$13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'DCET-10mindelay'!$B$2:$B$13</c:f>
              <c:numCache>
                <c:formatCode>_("$"* #,##0_);_("$"* \(#,##0\);_("$"* "-"??_);_(@_)</c:formatCode>
                <c:ptCount val="12"/>
                <c:pt idx="0">
                  <c:v>70208.052672872582</c:v>
                </c:pt>
                <c:pt idx="1">
                  <c:v>64124.856528732191</c:v>
                </c:pt>
                <c:pt idx="2">
                  <c:v>70605.852369446889</c:v>
                </c:pt>
                <c:pt idx="3">
                  <c:v>61027.67568678446</c:v>
                </c:pt>
                <c:pt idx="4">
                  <c:v>65095.354395975373</c:v>
                </c:pt>
                <c:pt idx="5">
                  <c:v>40625.682003506547</c:v>
                </c:pt>
                <c:pt idx="6">
                  <c:v>40827.589321121806</c:v>
                </c:pt>
                <c:pt idx="7">
                  <c:v>48348.852942368278</c:v>
                </c:pt>
                <c:pt idx="8">
                  <c:v>45511.332959619467</c:v>
                </c:pt>
                <c:pt idx="9">
                  <c:v>46022.017928590227</c:v>
                </c:pt>
                <c:pt idx="10">
                  <c:v>33925.42714093336</c:v>
                </c:pt>
                <c:pt idx="11">
                  <c:v>26881.538543321043</c:v>
                </c:pt>
              </c:numCache>
            </c:numRef>
          </c:val>
          <c:smooth val="0"/>
          <c:extLst>
            <c:ext xmlns:c16="http://schemas.microsoft.com/office/drawing/2014/chart" uri="{C3380CC4-5D6E-409C-BE32-E72D297353CC}">
              <c16:uniqueId val="{00000000-7828-481E-A53B-E2C54F700CBC}"/>
            </c:ext>
          </c:extLst>
        </c:ser>
        <c:ser>
          <c:idx val="1"/>
          <c:order val="1"/>
          <c:tx>
            <c:strRef>
              <c:f>'DCET-10mindelay'!$C$1</c:f>
              <c:strCache>
                <c:ptCount val="1"/>
                <c:pt idx="0">
                  <c:v>Zaragoza</c:v>
                </c:pt>
              </c:strCache>
            </c:strRef>
          </c:tx>
          <c:spPr>
            <a:ln w="50800" cap="rnd">
              <a:solidFill>
                <a:srgbClr val="0070C0"/>
              </a:solidFill>
              <a:round/>
            </a:ln>
            <a:effectLst/>
          </c:spPr>
          <c:marker>
            <c:symbol val="none"/>
          </c:marker>
          <c:cat>
            <c:numRef>
              <c:f>'DCET-10mindelay'!$A$2:$A$13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'DCET-10mindelay'!$C$2:$C$13</c:f>
              <c:numCache>
                <c:formatCode>_("$"* #,##0_);_("$"* \(#,##0\);_("$"* "-"??_);_(@_)</c:formatCode>
                <c:ptCount val="12"/>
                <c:pt idx="0">
                  <c:v>173596.47285502846</c:v>
                </c:pt>
                <c:pt idx="1">
                  <c:v>166363</c:v>
                </c:pt>
                <c:pt idx="2">
                  <c:v>170149.38070695143</c:v>
                </c:pt>
                <c:pt idx="3">
                  <c:v>158971.88814622961</c:v>
                </c:pt>
                <c:pt idx="4">
                  <c:v>204716.61564423173</c:v>
                </c:pt>
                <c:pt idx="5">
                  <c:v>216687.44028071256</c:v>
                </c:pt>
                <c:pt idx="6">
                  <c:v>197962.13044199269</c:v>
                </c:pt>
                <c:pt idx="7">
                  <c:v>216767.0471646002</c:v>
                </c:pt>
                <c:pt idx="8">
                  <c:v>195917.22156041386</c:v>
                </c:pt>
                <c:pt idx="9">
                  <c:v>213824.5006260417</c:v>
                </c:pt>
                <c:pt idx="10">
                  <c:v>210900.34463983015</c:v>
                </c:pt>
                <c:pt idx="11">
                  <c:v>157979.95469288525</c:v>
                </c:pt>
              </c:numCache>
            </c:numRef>
          </c:val>
          <c:smooth val="0"/>
          <c:extLst>
            <c:ext xmlns:c16="http://schemas.microsoft.com/office/drawing/2014/chart" uri="{C3380CC4-5D6E-409C-BE32-E72D297353CC}">
              <c16:uniqueId val="{00000001-7828-481E-A53B-E2C54F700CBC}"/>
            </c:ext>
          </c:extLst>
        </c:ser>
        <c:ser>
          <c:idx val="2"/>
          <c:order val="2"/>
          <c:tx>
            <c:strRef>
              <c:f>'DCET-10mindelay'!$D$1</c:f>
              <c:strCache>
                <c:ptCount val="1"/>
                <c:pt idx="0">
                  <c:v>Brownsville</c:v>
                </c:pt>
              </c:strCache>
            </c:strRef>
          </c:tx>
          <c:spPr>
            <a:ln w="50800" cap="rnd">
              <a:solidFill>
                <a:srgbClr val="FF9900"/>
              </a:solidFill>
              <a:prstDash val="solid"/>
              <a:round/>
            </a:ln>
            <a:effectLst/>
          </c:spPr>
          <c:marker>
            <c:symbol val="none"/>
          </c:marker>
          <c:cat>
            <c:numRef>
              <c:f>'DCET-10mindelay'!$A$2:$A$13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'DCET-10mindelay'!$D$2:$D$13</c:f>
              <c:numCache>
                <c:formatCode>_("$"* #,##0_);_("$"* \(#,##0\);_("$"* "-"??_);_(@_)</c:formatCode>
                <c:ptCount val="12"/>
                <c:pt idx="0">
                  <c:v>23445.35831601993</c:v>
                </c:pt>
                <c:pt idx="1">
                  <c:v>23434.922034762421</c:v>
                </c:pt>
                <c:pt idx="2">
                  <c:v>26381.771641663756</c:v>
                </c:pt>
                <c:pt idx="3">
                  <c:v>34073.85061974133</c:v>
                </c:pt>
                <c:pt idx="4">
                  <c:v>29876.205137888337</c:v>
                </c:pt>
                <c:pt idx="5">
                  <c:v>26720.893314751644</c:v>
                </c:pt>
                <c:pt idx="6">
                  <c:v>28045.359932332161</c:v>
                </c:pt>
                <c:pt idx="7">
                  <c:v>30094.492334602335</c:v>
                </c:pt>
                <c:pt idx="8">
                  <c:v>26583.723758829088</c:v>
                </c:pt>
                <c:pt idx="9">
                  <c:v>26542.813851665742</c:v>
                </c:pt>
                <c:pt idx="10">
                  <c:v>22711.311640627715</c:v>
                </c:pt>
                <c:pt idx="11">
                  <c:v>19131.301450882642</c:v>
                </c:pt>
              </c:numCache>
            </c:numRef>
          </c:val>
          <c:smooth val="0"/>
          <c:extLst>
            <c:ext xmlns:c16="http://schemas.microsoft.com/office/drawing/2014/chart" uri="{C3380CC4-5D6E-409C-BE32-E72D297353CC}">
              <c16:uniqueId val="{00000002-7828-481E-A53B-E2C54F700CBC}"/>
            </c:ext>
          </c:extLst>
        </c:ser>
        <c:ser>
          <c:idx val="3"/>
          <c:order val="3"/>
          <c:tx>
            <c:strRef>
              <c:f>'DCET-10mindelay'!$E$1</c:f>
              <c:strCache>
                <c:ptCount val="1"/>
                <c:pt idx="0">
                  <c:v>World Trade</c:v>
                </c:pt>
              </c:strCache>
            </c:strRef>
          </c:tx>
          <c:spPr>
            <a:ln w="50800" cap="rnd">
              <a:solidFill>
                <a:srgbClr val="00B050"/>
              </a:solidFill>
              <a:round/>
            </a:ln>
            <a:effectLst/>
          </c:spPr>
          <c:marker>
            <c:symbol val="none"/>
          </c:marker>
          <c:cat>
            <c:numRef>
              <c:f>'DCET-10mindelay'!$A$2:$A$13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'DCET-10mindelay'!$E$2:$E$13</c:f>
              <c:numCache>
                <c:formatCode>_("$"* #,##0_);_("$"* \(#,##0\);_("$"* "-"??_);_(@_)</c:formatCode>
                <c:ptCount val="12"/>
                <c:pt idx="0">
                  <c:v>264371.06812225009</c:v>
                </c:pt>
                <c:pt idx="1">
                  <c:v>291676.15278398729</c:v>
                </c:pt>
                <c:pt idx="2">
                  <c:v>277661.32449471822</c:v>
                </c:pt>
                <c:pt idx="3">
                  <c:v>243704.55436137551</c:v>
                </c:pt>
                <c:pt idx="4">
                  <c:v>321813.76589538471</c:v>
                </c:pt>
                <c:pt idx="5">
                  <c:v>302939.84815853293</c:v>
                </c:pt>
                <c:pt idx="6">
                  <c:v>313073.91848586546</c:v>
                </c:pt>
                <c:pt idx="7">
                  <c:v>284193.99244152021</c:v>
                </c:pt>
                <c:pt idx="8">
                  <c:v>259586.13062041215</c:v>
                </c:pt>
                <c:pt idx="9">
                  <c:v>288272.06137904571</c:v>
                </c:pt>
                <c:pt idx="10">
                  <c:v>267220.91526311816</c:v>
                </c:pt>
                <c:pt idx="11">
                  <c:v>250539.25321220249</c:v>
                </c:pt>
              </c:numCache>
            </c:numRef>
          </c:val>
          <c:smooth val="0"/>
          <c:extLst>
            <c:ext xmlns:c16="http://schemas.microsoft.com/office/drawing/2014/chart" uri="{C3380CC4-5D6E-409C-BE32-E72D297353CC}">
              <c16:uniqueId val="{00000003-7828-481E-A53B-E2C54F700CBC}"/>
            </c:ext>
          </c:extLst>
        </c:ser>
        <c:ser>
          <c:idx val="4"/>
          <c:order val="4"/>
          <c:tx>
            <c:strRef>
              <c:f>'DCET-10mindelay'!$F$1</c:f>
              <c:strCache>
                <c:ptCount val="1"/>
                <c:pt idx="0">
                  <c:v>Colombia</c:v>
                </c:pt>
              </c:strCache>
            </c:strRef>
          </c:tx>
          <c:spPr>
            <a:ln w="50800" cap="rnd">
              <a:solidFill>
                <a:srgbClr val="92D050"/>
              </a:solidFill>
              <a:round/>
            </a:ln>
            <a:effectLst/>
          </c:spPr>
          <c:marker>
            <c:symbol val="none"/>
          </c:marker>
          <c:cat>
            <c:numRef>
              <c:f>'DCET-10mindelay'!$A$2:$A$13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'DCET-10mindelay'!$F$2:$F$13</c:f>
              <c:numCache>
                <c:formatCode>_("$"* #,##0_);_("$"* \(#,##0\);_("$"* "-"??_);_(@_)</c:formatCode>
                <c:ptCount val="12"/>
                <c:pt idx="0">
                  <c:v>144576.09984571752</c:v>
                </c:pt>
                <c:pt idx="1">
                  <c:v>110583.36635177406</c:v>
                </c:pt>
                <c:pt idx="2">
                  <c:v>129508.72693084934</c:v>
                </c:pt>
                <c:pt idx="3">
                  <c:v>141852.7119787127</c:v>
                </c:pt>
                <c:pt idx="4">
                  <c:v>119599.09518954232</c:v>
                </c:pt>
                <c:pt idx="5">
                  <c:v>134497.19103774949</c:v>
                </c:pt>
                <c:pt idx="6">
                  <c:v>117945.49140155601</c:v>
                </c:pt>
                <c:pt idx="7">
                  <c:v>141793.28832427337</c:v>
                </c:pt>
                <c:pt idx="8">
                  <c:v>131141.51995835334</c:v>
                </c:pt>
                <c:pt idx="9">
                  <c:v>130761.66556391424</c:v>
                </c:pt>
                <c:pt idx="10">
                  <c:v>142016.17774438794</c:v>
                </c:pt>
                <c:pt idx="11">
                  <c:v>100444.94768681804</c:v>
                </c:pt>
              </c:numCache>
            </c:numRef>
          </c:val>
          <c:smooth val="0"/>
          <c:extLst>
            <c:ext xmlns:c16="http://schemas.microsoft.com/office/drawing/2014/chart" uri="{C3380CC4-5D6E-409C-BE32-E72D297353CC}">
              <c16:uniqueId val="{00000004-7828-481E-A53B-E2C54F700CBC}"/>
            </c:ext>
          </c:extLst>
        </c:ser>
        <c:dLbls>
          <c:showLegendKey val="0"/>
          <c:showVal val="0"/>
          <c:showCatName val="0"/>
          <c:showSerName val="0"/>
          <c:showPercent val="0"/>
          <c:showBubbleSize val="0"/>
        </c:dLbls>
        <c:smooth val="0"/>
        <c:axId val="731245727"/>
        <c:axId val="731244063"/>
      </c:lineChart>
      <c:dateAx>
        <c:axId val="73124572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1244063"/>
        <c:crosses val="autoZero"/>
        <c:auto val="1"/>
        <c:lblOffset val="100"/>
        <c:baseTimeUnit val="months"/>
      </c:dateAx>
      <c:valAx>
        <c:axId val="73124406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12457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43007722800585E-2"/>
          <c:y val="0.113383839979976"/>
          <c:w val="0.72702547048963084"/>
          <c:h val="0.72661585662618466"/>
        </c:manualLayout>
      </c:layout>
      <c:lineChart>
        <c:grouping val="standard"/>
        <c:varyColors val="0"/>
        <c:ser>
          <c:idx val="0"/>
          <c:order val="0"/>
          <c:tx>
            <c:strRef>
              <c:f>'DCET-1mindelay'!$B$1</c:f>
              <c:strCache>
                <c:ptCount val="1"/>
                <c:pt idx="0">
                  <c:v>BOTA</c:v>
                </c:pt>
              </c:strCache>
            </c:strRef>
          </c:tx>
          <c:spPr>
            <a:ln w="38100" cap="rnd">
              <a:solidFill>
                <a:srgbClr val="00B0F0"/>
              </a:solidFill>
              <a:round/>
            </a:ln>
            <a:effectLst/>
          </c:spPr>
          <c:marker>
            <c:symbol val="none"/>
          </c:marker>
          <c:cat>
            <c:numRef>
              <c:f>'DCET-1mindelay'!$A$2:$A$13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'DCET-1mindelay'!$B$2:$B$13</c:f>
              <c:numCache>
                <c:formatCode>_("$"* #,##0_);_("$"* \(#,##0\);_("$"* "-"??_);_(@_)</c:formatCode>
                <c:ptCount val="12"/>
                <c:pt idx="0">
                  <c:v>140.73237655406334</c:v>
                </c:pt>
                <c:pt idx="1">
                  <c:v>134</c:v>
                </c:pt>
                <c:pt idx="2">
                  <c:v>138</c:v>
                </c:pt>
                <c:pt idx="3">
                  <c:v>127</c:v>
                </c:pt>
                <c:pt idx="4">
                  <c:v>119.85690079008893</c:v>
                </c:pt>
                <c:pt idx="5">
                  <c:v>79.844115155740539</c:v>
                </c:pt>
                <c:pt idx="6">
                  <c:v>76.619495675553324</c:v>
                </c:pt>
                <c:pt idx="7">
                  <c:v>91.334133120987232</c:v>
                </c:pt>
                <c:pt idx="8">
                  <c:v>92.582297067159089</c:v>
                </c:pt>
                <c:pt idx="9">
                  <c:v>85.403863437451108</c:v>
                </c:pt>
                <c:pt idx="10">
                  <c:v>69.19064205962961</c:v>
                </c:pt>
                <c:pt idx="11">
                  <c:v>60.179373270214654</c:v>
                </c:pt>
              </c:numCache>
            </c:numRef>
          </c:val>
          <c:smooth val="0"/>
          <c:extLst>
            <c:ext xmlns:c16="http://schemas.microsoft.com/office/drawing/2014/chart" uri="{C3380CC4-5D6E-409C-BE32-E72D297353CC}">
              <c16:uniqueId val="{00000000-9EE4-4B82-8287-4A7FE5DC262B}"/>
            </c:ext>
          </c:extLst>
        </c:ser>
        <c:ser>
          <c:idx val="1"/>
          <c:order val="1"/>
          <c:tx>
            <c:strRef>
              <c:f>'DCET-1mindelay'!$C$1</c:f>
              <c:strCache>
                <c:ptCount val="1"/>
                <c:pt idx="0">
                  <c:v>Zaragoza</c:v>
                </c:pt>
              </c:strCache>
            </c:strRef>
          </c:tx>
          <c:spPr>
            <a:ln w="38100" cap="rnd">
              <a:solidFill>
                <a:srgbClr val="2967BA"/>
              </a:solidFill>
              <a:round/>
            </a:ln>
            <a:effectLst/>
          </c:spPr>
          <c:marker>
            <c:symbol val="none"/>
          </c:marker>
          <c:cat>
            <c:numRef>
              <c:f>'DCET-1mindelay'!$A$2:$A$13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'DCET-1mindelay'!$C$2:$C$13</c:f>
              <c:numCache>
                <c:formatCode>_("$"* #,##0_);_("$"* \(#,##0\);_("$"* "-"??_);_(@_)</c:formatCode>
                <c:ptCount val="12"/>
                <c:pt idx="0">
                  <c:v>352</c:v>
                </c:pt>
                <c:pt idx="1">
                  <c:v>353.38725866744204</c:v>
                </c:pt>
                <c:pt idx="2">
                  <c:v>336</c:v>
                </c:pt>
                <c:pt idx="3">
                  <c:v>335</c:v>
                </c:pt>
                <c:pt idx="4">
                  <c:v>387</c:v>
                </c:pt>
                <c:pt idx="5">
                  <c:v>447</c:v>
                </c:pt>
                <c:pt idx="6">
                  <c:v>386</c:v>
                </c:pt>
                <c:pt idx="7">
                  <c:v>420</c:v>
                </c:pt>
                <c:pt idx="8">
                  <c:v>407</c:v>
                </c:pt>
                <c:pt idx="9">
                  <c:v>408</c:v>
                </c:pt>
                <c:pt idx="10">
                  <c:v>449</c:v>
                </c:pt>
                <c:pt idx="11">
                  <c:v>363</c:v>
                </c:pt>
              </c:numCache>
            </c:numRef>
          </c:val>
          <c:smooth val="0"/>
          <c:extLst>
            <c:ext xmlns:c16="http://schemas.microsoft.com/office/drawing/2014/chart" uri="{C3380CC4-5D6E-409C-BE32-E72D297353CC}">
              <c16:uniqueId val="{00000001-9EE4-4B82-8287-4A7FE5DC262B}"/>
            </c:ext>
          </c:extLst>
        </c:ser>
        <c:ser>
          <c:idx val="5"/>
          <c:order val="2"/>
          <c:tx>
            <c:strRef>
              <c:f>'DCET-1mindelay'!$D$1</c:f>
              <c:strCache>
                <c:ptCount val="1"/>
                <c:pt idx="0">
                  <c:v>Santa Teresa</c:v>
                </c:pt>
              </c:strCache>
            </c:strRef>
          </c:tx>
          <c:spPr>
            <a:ln w="38100" cap="rnd">
              <a:solidFill>
                <a:srgbClr val="160208"/>
              </a:solidFill>
              <a:round/>
            </a:ln>
            <a:effectLst/>
          </c:spPr>
          <c:marker>
            <c:symbol val="none"/>
          </c:marker>
          <c:val>
            <c:numRef>
              <c:f>'DCET-1mindelay'!$D$2:$D$13</c:f>
              <c:numCache>
                <c:formatCode>_("$"* #,##0_);_("$"* \(#,##0\);_("$"* "-"??_);_(@_)</c:formatCode>
                <c:ptCount val="12"/>
                <c:pt idx="0">
                  <c:v>514</c:v>
                </c:pt>
                <c:pt idx="1">
                  <c:v>445</c:v>
                </c:pt>
                <c:pt idx="2">
                  <c:v>552</c:v>
                </c:pt>
                <c:pt idx="3">
                  <c:v>643</c:v>
                </c:pt>
                <c:pt idx="4">
                  <c:v>566</c:v>
                </c:pt>
                <c:pt idx="5">
                  <c:v>484</c:v>
                </c:pt>
                <c:pt idx="6">
                  <c:v>557</c:v>
                </c:pt>
                <c:pt idx="7">
                  <c:v>507</c:v>
                </c:pt>
                <c:pt idx="8">
                  <c:v>567</c:v>
                </c:pt>
                <c:pt idx="9">
                  <c:v>594</c:v>
                </c:pt>
                <c:pt idx="10">
                  <c:v>576</c:v>
                </c:pt>
                <c:pt idx="11">
                  <c:v>607</c:v>
                </c:pt>
              </c:numCache>
            </c:numRef>
          </c:val>
          <c:smooth val="0"/>
          <c:extLst>
            <c:ext xmlns:c16="http://schemas.microsoft.com/office/drawing/2014/chart" uri="{C3380CC4-5D6E-409C-BE32-E72D297353CC}">
              <c16:uniqueId val="{00000002-9EE4-4B82-8287-4A7FE5DC262B}"/>
            </c:ext>
          </c:extLst>
        </c:ser>
        <c:ser>
          <c:idx val="2"/>
          <c:order val="3"/>
          <c:tx>
            <c:strRef>
              <c:f>'DCET-1mindelay'!$E$1</c:f>
              <c:strCache>
                <c:ptCount val="1"/>
                <c:pt idx="0">
                  <c:v>Brownsville</c:v>
                </c:pt>
              </c:strCache>
            </c:strRef>
          </c:tx>
          <c:spPr>
            <a:ln w="38100" cap="rnd">
              <a:solidFill>
                <a:srgbClr val="FF9900"/>
              </a:solidFill>
              <a:round/>
            </a:ln>
            <a:effectLst/>
          </c:spPr>
          <c:marker>
            <c:symbol val="none"/>
          </c:marker>
          <c:cat>
            <c:numRef>
              <c:f>'DCET-1mindelay'!$A$2:$A$13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'DCET-1mindelay'!$E$2:$E$13</c:f>
              <c:numCache>
                <c:formatCode>_("$"* #,##0_);_("$"* \(#,##0\);_("$"* "-"??_);_(@_)</c:formatCode>
                <c:ptCount val="12"/>
                <c:pt idx="0">
                  <c:v>42.701072682244416</c:v>
                </c:pt>
                <c:pt idx="1">
                  <c:v>45</c:v>
                </c:pt>
                <c:pt idx="2">
                  <c:v>47.341436548679688</c:v>
                </c:pt>
                <c:pt idx="3">
                  <c:v>66</c:v>
                </c:pt>
                <c:pt idx="4">
                  <c:v>50</c:v>
                </c:pt>
                <c:pt idx="5">
                  <c:v>47</c:v>
                </c:pt>
                <c:pt idx="6">
                  <c:v>47</c:v>
                </c:pt>
                <c:pt idx="7">
                  <c:v>52</c:v>
                </c:pt>
                <c:pt idx="8">
                  <c:v>49</c:v>
                </c:pt>
                <c:pt idx="9">
                  <c:v>46</c:v>
                </c:pt>
                <c:pt idx="10">
                  <c:v>48</c:v>
                </c:pt>
                <c:pt idx="11">
                  <c:v>44</c:v>
                </c:pt>
              </c:numCache>
            </c:numRef>
          </c:val>
          <c:smooth val="0"/>
          <c:extLst>
            <c:ext xmlns:c16="http://schemas.microsoft.com/office/drawing/2014/chart" uri="{C3380CC4-5D6E-409C-BE32-E72D297353CC}">
              <c16:uniqueId val="{00000003-9EE4-4B82-8287-4A7FE5DC262B}"/>
            </c:ext>
          </c:extLst>
        </c:ser>
        <c:ser>
          <c:idx val="3"/>
          <c:order val="4"/>
          <c:tx>
            <c:strRef>
              <c:f>'DCET-1mindelay'!$F$1</c:f>
              <c:strCache>
                <c:ptCount val="1"/>
                <c:pt idx="0">
                  <c:v>World Trade</c:v>
                </c:pt>
              </c:strCache>
            </c:strRef>
          </c:tx>
          <c:spPr>
            <a:ln w="38100" cap="rnd">
              <a:solidFill>
                <a:srgbClr val="00B050"/>
              </a:solidFill>
              <a:round/>
            </a:ln>
            <a:effectLst/>
          </c:spPr>
          <c:marker>
            <c:symbol val="none"/>
          </c:marker>
          <c:cat>
            <c:numRef>
              <c:f>'DCET-1mindelay'!$A$2:$A$13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'DCET-1mindelay'!$F$2:$F$13</c:f>
              <c:numCache>
                <c:formatCode>_("$"* #,##0_);_("$"* \(#,##0\);_("$"* "-"??_);_(@_)</c:formatCode>
                <c:ptCount val="12"/>
                <c:pt idx="0">
                  <c:v>492.29935845258052</c:v>
                </c:pt>
                <c:pt idx="1">
                  <c:v>576</c:v>
                </c:pt>
                <c:pt idx="2">
                  <c:v>497</c:v>
                </c:pt>
                <c:pt idx="3">
                  <c:v>462</c:v>
                </c:pt>
                <c:pt idx="4">
                  <c:v>560</c:v>
                </c:pt>
                <c:pt idx="5">
                  <c:v>581</c:v>
                </c:pt>
                <c:pt idx="6">
                  <c:v>567</c:v>
                </c:pt>
                <c:pt idx="7">
                  <c:v>506</c:v>
                </c:pt>
                <c:pt idx="8">
                  <c:v>490</c:v>
                </c:pt>
                <c:pt idx="9">
                  <c:v>503</c:v>
                </c:pt>
                <c:pt idx="10">
                  <c:v>525</c:v>
                </c:pt>
                <c:pt idx="11">
                  <c:v>534</c:v>
                </c:pt>
              </c:numCache>
            </c:numRef>
          </c:val>
          <c:smooth val="0"/>
          <c:extLst>
            <c:ext xmlns:c16="http://schemas.microsoft.com/office/drawing/2014/chart" uri="{C3380CC4-5D6E-409C-BE32-E72D297353CC}">
              <c16:uniqueId val="{00000004-9EE4-4B82-8287-4A7FE5DC262B}"/>
            </c:ext>
          </c:extLst>
        </c:ser>
        <c:ser>
          <c:idx val="4"/>
          <c:order val="5"/>
          <c:tx>
            <c:strRef>
              <c:f>'DCET-1mindelay'!$G$1</c:f>
              <c:strCache>
                <c:ptCount val="1"/>
                <c:pt idx="0">
                  <c:v>Colombia</c:v>
                </c:pt>
              </c:strCache>
            </c:strRef>
          </c:tx>
          <c:spPr>
            <a:ln w="38100" cap="rnd">
              <a:solidFill>
                <a:srgbClr val="92D050"/>
              </a:solidFill>
              <a:round/>
            </a:ln>
            <a:effectLst/>
          </c:spPr>
          <c:marker>
            <c:symbol val="none"/>
          </c:marker>
          <c:cat>
            <c:numRef>
              <c:f>'DCET-1mindelay'!$A$2:$A$13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'DCET-1mindelay'!$G$2:$G$13</c:f>
              <c:numCache>
                <c:formatCode>_("$"* #,##0_);_("$"* \(#,##0\);_("$"* "-"??_);_(@_)</c:formatCode>
                <c:ptCount val="12"/>
                <c:pt idx="0">
                  <c:v>275.65597519358755</c:v>
                </c:pt>
                <c:pt idx="1">
                  <c:v>214</c:v>
                </c:pt>
                <c:pt idx="2">
                  <c:v>237</c:v>
                </c:pt>
                <c:pt idx="3">
                  <c:v>279.83195838043929</c:v>
                </c:pt>
                <c:pt idx="4">
                  <c:v>204</c:v>
                </c:pt>
                <c:pt idx="5">
                  <c:v>253</c:v>
                </c:pt>
                <c:pt idx="6">
                  <c:v>213</c:v>
                </c:pt>
                <c:pt idx="7">
                  <c:v>256</c:v>
                </c:pt>
                <c:pt idx="8">
                  <c:v>256</c:v>
                </c:pt>
                <c:pt idx="9">
                  <c:v>227</c:v>
                </c:pt>
                <c:pt idx="10">
                  <c:v>274</c:v>
                </c:pt>
                <c:pt idx="11">
                  <c:v>213</c:v>
                </c:pt>
              </c:numCache>
            </c:numRef>
          </c:val>
          <c:smooth val="0"/>
          <c:extLst>
            <c:ext xmlns:c16="http://schemas.microsoft.com/office/drawing/2014/chart" uri="{C3380CC4-5D6E-409C-BE32-E72D297353CC}">
              <c16:uniqueId val="{00000005-9EE4-4B82-8287-4A7FE5DC262B}"/>
            </c:ext>
          </c:extLst>
        </c:ser>
        <c:dLbls>
          <c:showLegendKey val="0"/>
          <c:showVal val="0"/>
          <c:showCatName val="0"/>
          <c:showSerName val="0"/>
          <c:showPercent val="0"/>
          <c:showBubbleSize val="0"/>
        </c:dLbls>
        <c:smooth val="0"/>
        <c:axId val="731245727"/>
        <c:axId val="731244063"/>
      </c:lineChart>
      <c:dateAx>
        <c:axId val="73124572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1244063"/>
        <c:crosses val="autoZero"/>
        <c:auto val="1"/>
        <c:lblOffset val="100"/>
        <c:baseTimeUnit val="months"/>
      </c:dateAx>
      <c:valAx>
        <c:axId val="73124406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1245727"/>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a:t>Loaded truck rate</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Data!$B$243</c:f>
              <c:strCache>
                <c:ptCount val="1"/>
                <c:pt idx="0">
                  <c:v>El Paso (with ST)</c:v>
                </c:pt>
              </c:strCache>
            </c:strRef>
          </c:tx>
          <c:spPr>
            <a:ln w="50800" cap="rnd">
              <a:solidFill>
                <a:srgbClr val="2967BA"/>
              </a:solidFill>
              <a:round/>
            </a:ln>
            <a:effectLst/>
          </c:spPr>
          <c:marker>
            <c:symbol val="none"/>
          </c:marker>
          <c:cat>
            <c:numRef>
              <c:f>Data!$O$244:$O$300</c:f>
              <c:numCache>
                <c:formatCode>mmm\-yy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numCache>
            </c:numRef>
          </c:cat>
          <c:val>
            <c:numRef>
              <c:f>Data!$B$244:$B$300</c:f>
              <c:numCache>
                <c:formatCode>0%</c:formatCode>
                <c:ptCount val="57"/>
                <c:pt idx="0">
                  <c:v>0.56839820498821525</c:v>
                </c:pt>
                <c:pt idx="1">
                  <c:v>0.6116248719495937</c:v>
                </c:pt>
                <c:pt idx="2">
                  <c:v>0.65598994115054576</c:v>
                </c:pt>
                <c:pt idx="3">
                  <c:v>0.65365715243831657</c:v>
                </c:pt>
                <c:pt idx="4">
                  <c:v>0.66319577557102749</c:v>
                </c:pt>
                <c:pt idx="5">
                  <c:v>0.72344987866103416</c:v>
                </c:pt>
                <c:pt idx="6">
                  <c:v>0.74685528378182586</c:v>
                </c:pt>
                <c:pt idx="7">
                  <c:v>0.77299544597046488</c:v>
                </c:pt>
                <c:pt idx="8">
                  <c:v>0.76800096811929386</c:v>
                </c:pt>
                <c:pt idx="9">
                  <c:v>0.77235004778888972</c:v>
                </c:pt>
                <c:pt idx="10">
                  <c:v>0.76327530399790045</c:v>
                </c:pt>
                <c:pt idx="11">
                  <c:v>0.75428041187739459</c:v>
                </c:pt>
                <c:pt idx="12">
                  <c:v>0.75643923952117997</c:v>
                </c:pt>
                <c:pt idx="13">
                  <c:v>0.76184515407356113</c:v>
                </c:pt>
                <c:pt idx="14">
                  <c:v>0.7658838291022928</c:v>
                </c:pt>
                <c:pt idx="15">
                  <c:v>0.80097295538896041</c:v>
                </c:pt>
                <c:pt idx="16">
                  <c:v>0.80242336447450802</c:v>
                </c:pt>
                <c:pt idx="17">
                  <c:v>0.79596977329974816</c:v>
                </c:pt>
                <c:pt idx="18">
                  <c:v>0.78664780131809209</c:v>
                </c:pt>
                <c:pt idx="19">
                  <c:v>0.79682445977690042</c:v>
                </c:pt>
                <c:pt idx="20">
                  <c:v>0.79029323073723612</c:v>
                </c:pt>
                <c:pt idx="21">
                  <c:v>0.78764762322171022</c:v>
                </c:pt>
                <c:pt idx="22">
                  <c:v>0.78403006725570357</c:v>
                </c:pt>
                <c:pt idx="23">
                  <c:v>0.76970309798059733</c:v>
                </c:pt>
                <c:pt idx="24">
                  <c:v>0.55892328059005236</c:v>
                </c:pt>
                <c:pt idx="25">
                  <c:v>0.5857109814006014</c:v>
                </c:pt>
                <c:pt idx="26">
                  <c:v>0.55284099548887422</c:v>
                </c:pt>
                <c:pt idx="27">
                  <c:v>0.4910266028045473</c:v>
                </c:pt>
                <c:pt idx="28">
                  <c:v>0.49201840948669046</c:v>
                </c:pt>
                <c:pt idx="29">
                  <c:v>0.57582683699985038</c:v>
                </c:pt>
                <c:pt idx="30">
                  <c:v>0.58275560664295889</c:v>
                </c:pt>
                <c:pt idx="31">
                  <c:v>0.58558374659286028</c:v>
                </c:pt>
                <c:pt idx="32">
                  <c:v>0.58789625360230546</c:v>
                </c:pt>
                <c:pt idx="33">
                  <c:v>0.59224720524067742</c:v>
                </c:pt>
                <c:pt idx="34">
                  <c:v>0.59013376192451261</c:v>
                </c:pt>
                <c:pt idx="35">
                  <c:v>0.56582429557365987</c:v>
                </c:pt>
                <c:pt idx="36">
                  <c:v>0.55539299457811331</c:v>
                </c:pt>
                <c:pt idx="37">
                  <c:v>0.56185124057124936</c:v>
                </c:pt>
                <c:pt idx="38">
                  <c:v>0.57878750792714817</c:v>
                </c:pt>
                <c:pt idx="39">
                  <c:v>0.58584449628436064</c:v>
                </c:pt>
                <c:pt idx="40">
                  <c:v>0.57980309354881898</c:v>
                </c:pt>
                <c:pt idx="41">
                  <c:v>0.58762169680111265</c:v>
                </c:pt>
                <c:pt idx="42">
                  <c:v>0.58049464468769518</c:v>
                </c:pt>
                <c:pt idx="43">
                  <c:v>0.58756518715957817</c:v>
                </c:pt>
                <c:pt idx="44">
                  <c:v>0.58721126040856142</c:v>
                </c:pt>
                <c:pt idx="45">
                  <c:v>0.58439322282933104</c:v>
                </c:pt>
                <c:pt idx="46">
                  <c:v>0.58097716647628916</c:v>
                </c:pt>
                <c:pt idx="47">
                  <c:v>0.56912161737929301</c:v>
                </c:pt>
                <c:pt idx="48">
                  <c:v>0.56322289267223968</c:v>
                </c:pt>
                <c:pt idx="49">
                  <c:v>0.58510058403634002</c:v>
                </c:pt>
                <c:pt idx="50">
                  <c:v>0.61721949221949224</c:v>
                </c:pt>
                <c:pt idx="51">
                  <c:v>0.63210130505055906</c:v>
                </c:pt>
                <c:pt idx="52">
                  <c:v>0.45218151969419179</c:v>
                </c:pt>
                <c:pt idx="53">
                  <c:v>0.63417904907865275</c:v>
                </c:pt>
                <c:pt idx="54">
                  <c:v>0.62349020197464045</c:v>
                </c:pt>
                <c:pt idx="55">
                  <c:v>0.61175733818873435</c:v>
                </c:pt>
                <c:pt idx="56">
                  <c:v>0.62052869615691586</c:v>
                </c:pt>
              </c:numCache>
            </c:numRef>
          </c:val>
          <c:smooth val="0"/>
          <c:extLst>
            <c:ext xmlns:c16="http://schemas.microsoft.com/office/drawing/2014/chart" uri="{C3380CC4-5D6E-409C-BE32-E72D297353CC}">
              <c16:uniqueId val="{00000000-1653-4301-B2C1-89DE287D1ACF}"/>
            </c:ext>
          </c:extLst>
        </c:ser>
        <c:ser>
          <c:idx val="1"/>
          <c:order val="1"/>
          <c:tx>
            <c:strRef>
              <c:f>Data!$Q$243</c:f>
              <c:strCache>
                <c:ptCount val="1"/>
                <c:pt idx="0">
                  <c:v>Brownsville</c:v>
                </c:pt>
              </c:strCache>
            </c:strRef>
          </c:tx>
          <c:spPr>
            <a:ln w="50800" cap="rnd">
              <a:solidFill>
                <a:srgbClr val="FF9900"/>
              </a:solidFill>
              <a:round/>
            </a:ln>
            <a:effectLst/>
          </c:spPr>
          <c:marker>
            <c:symbol val="none"/>
          </c:marker>
          <c:cat>
            <c:numRef>
              <c:f>Data!$O$244:$O$300</c:f>
              <c:numCache>
                <c:formatCode>mmm\-yy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numCache>
            </c:numRef>
          </c:cat>
          <c:val>
            <c:numRef>
              <c:f>Data!$Q$244:$Q$300</c:f>
              <c:numCache>
                <c:formatCode>0%</c:formatCode>
                <c:ptCount val="57"/>
                <c:pt idx="0">
                  <c:v>0.5998910998910999</c:v>
                </c:pt>
                <c:pt idx="1">
                  <c:v>0.61359764596561872</c:v>
                </c:pt>
                <c:pt idx="2">
                  <c:v>0.605228262928585</c:v>
                </c:pt>
                <c:pt idx="3">
                  <c:v>0.60864120225422669</c:v>
                </c:pt>
                <c:pt idx="4">
                  <c:v>0.61623427855385904</c:v>
                </c:pt>
                <c:pt idx="5">
                  <c:v>0.62296173044925129</c:v>
                </c:pt>
                <c:pt idx="6">
                  <c:v>0.58416259857303787</c:v>
                </c:pt>
                <c:pt idx="7">
                  <c:v>0.59030241594863997</c:v>
                </c:pt>
                <c:pt idx="8">
                  <c:v>0.59185798816568047</c:v>
                </c:pt>
                <c:pt idx="9">
                  <c:v>0.57578630611319515</c:v>
                </c:pt>
                <c:pt idx="10">
                  <c:v>0.56057931658746318</c:v>
                </c:pt>
                <c:pt idx="11">
                  <c:v>0.52848270692793664</c:v>
                </c:pt>
                <c:pt idx="12">
                  <c:v>0.54483282674772038</c:v>
                </c:pt>
                <c:pt idx="13">
                  <c:v>0.53006021306160256</c:v>
                </c:pt>
                <c:pt idx="14">
                  <c:v>0.52007664111962681</c:v>
                </c:pt>
                <c:pt idx="15">
                  <c:v>0.53807953443258971</c:v>
                </c:pt>
                <c:pt idx="16">
                  <c:v>0.54278421213044803</c:v>
                </c:pt>
                <c:pt idx="17">
                  <c:v>0.56147383683739183</c:v>
                </c:pt>
                <c:pt idx="18">
                  <c:v>0.53229213822242338</c:v>
                </c:pt>
                <c:pt idx="19">
                  <c:v>0.54025577400267222</c:v>
                </c:pt>
                <c:pt idx="20">
                  <c:v>0.54214258417901573</c:v>
                </c:pt>
                <c:pt idx="21">
                  <c:v>0.50739242082328229</c:v>
                </c:pt>
                <c:pt idx="22">
                  <c:v>0.52191737622201195</c:v>
                </c:pt>
                <c:pt idx="23">
                  <c:v>0.51261094118236972</c:v>
                </c:pt>
                <c:pt idx="24">
                  <c:v>0.45478915790817415</c:v>
                </c:pt>
                <c:pt idx="25">
                  <c:v>0.4481574830523205</c:v>
                </c:pt>
                <c:pt idx="26">
                  <c:v>0.40979279918065076</c:v>
                </c:pt>
                <c:pt idx="27">
                  <c:v>0.39824253075571175</c:v>
                </c:pt>
                <c:pt idx="28">
                  <c:v>0.40247513027001419</c:v>
                </c:pt>
                <c:pt idx="29">
                  <c:v>0.4422908261708472</c:v>
                </c:pt>
                <c:pt idx="30">
                  <c:v>0.42635114026866605</c:v>
                </c:pt>
                <c:pt idx="31">
                  <c:v>0.4273460554790478</c:v>
                </c:pt>
                <c:pt idx="32">
                  <c:v>0.40358559772438057</c:v>
                </c:pt>
                <c:pt idx="33">
                  <c:v>0.42263659685262472</c:v>
                </c:pt>
                <c:pt idx="34">
                  <c:v>0.39333201031950782</c:v>
                </c:pt>
                <c:pt idx="35">
                  <c:v>0.36549025807216534</c:v>
                </c:pt>
                <c:pt idx="36">
                  <c:v>0.38034580368755261</c:v>
                </c:pt>
                <c:pt idx="37">
                  <c:v>0.4060344827586207</c:v>
                </c:pt>
                <c:pt idx="38">
                  <c:v>0.45633387758352911</c:v>
                </c:pt>
                <c:pt idx="39">
                  <c:v>0.44819075322843671</c:v>
                </c:pt>
                <c:pt idx="40">
                  <c:v>0.41627457570156279</c:v>
                </c:pt>
                <c:pt idx="41">
                  <c:v>0.40611862790122583</c:v>
                </c:pt>
                <c:pt idx="42">
                  <c:v>0.39759183423996086</c:v>
                </c:pt>
                <c:pt idx="43">
                  <c:v>0.36696626780009745</c:v>
                </c:pt>
                <c:pt idx="44">
                  <c:v>0.37410520687913978</c:v>
                </c:pt>
                <c:pt idx="45">
                  <c:v>0.39507055386336792</c:v>
                </c:pt>
                <c:pt idx="46">
                  <c:v>0.36632394576069138</c:v>
                </c:pt>
                <c:pt idx="47">
                  <c:v>0.35151129494113903</c:v>
                </c:pt>
                <c:pt idx="48">
                  <c:v>0.37131358660656794</c:v>
                </c:pt>
                <c:pt idx="49">
                  <c:v>0.34241940631982126</c:v>
                </c:pt>
                <c:pt idx="50">
                  <c:v>0.3977229481161994</c:v>
                </c:pt>
                <c:pt idx="51">
                  <c:v>0.40225984978258006</c:v>
                </c:pt>
                <c:pt idx="52">
                  <c:v>0.30276191164774779</c:v>
                </c:pt>
                <c:pt idx="53">
                  <c:v>0.4843072212299056</c:v>
                </c:pt>
                <c:pt idx="54">
                  <c:v>0.47599214145383106</c:v>
                </c:pt>
                <c:pt idx="55">
                  <c:v>0.43638139762062589</c:v>
                </c:pt>
                <c:pt idx="56">
                  <c:v>0.42687732342007434</c:v>
                </c:pt>
              </c:numCache>
            </c:numRef>
          </c:val>
          <c:smooth val="0"/>
          <c:extLst>
            <c:ext xmlns:c16="http://schemas.microsoft.com/office/drawing/2014/chart" uri="{C3380CC4-5D6E-409C-BE32-E72D297353CC}">
              <c16:uniqueId val="{00000001-1653-4301-B2C1-89DE287D1ACF}"/>
            </c:ext>
          </c:extLst>
        </c:ser>
        <c:ser>
          <c:idx val="2"/>
          <c:order val="2"/>
          <c:tx>
            <c:strRef>
              <c:f>Data!$R$243</c:f>
              <c:strCache>
                <c:ptCount val="1"/>
                <c:pt idx="0">
                  <c:v>Laredo</c:v>
                </c:pt>
              </c:strCache>
            </c:strRef>
          </c:tx>
          <c:spPr>
            <a:ln w="50800" cap="rnd">
              <a:solidFill>
                <a:srgbClr val="00B050"/>
              </a:solidFill>
              <a:round/>
            </a:ln>
            <a:effectLst/>
          </c:spPr>
          <c:marker>
            <c:symbol val="none"/>
          </c:marker>
          <c:cat>
            <c:numRef>
              <c:f>Data!$O$244:$O$300</c:f>
              <c:numCache>
                <c:formatCode>mmm\-yy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numCache>
            </c:numRef>
          </c:cat>
          <c:val>
            <c:numRef>
              <c:f>Data!$R$244:$R$300</c:f>
              <c:numCache>
                <c:formatCode>0%</c:formatCode>
                <c:ptCount val="57"/>
                <c:pt idx="0">
                  <c:v>0.71315331956970551</c:v>
                </c:pt>
                <c:pt idx="1">
                  <c:v>0.73385638387491714</c:v>
                </c:pt>
                <c:pt idx="2">
                  <c:v>0.73236687609434548</c:v>
                </c:pt>
                <c:pt idx="3">
                  <c:v>0.73882443225995376</c:v>
                </c:pt>
                <c:pt idx="4">
                  <c:v>0.73293543839021935</c:v>
                </c:pt>
                <c:pt idx="5">
                  <c:v>0.72693742186773569</c:v>
                </c:pt>
                <c:pt idx="6">
                  <c:v>0.72797461551182407</c:v>
                </c:pt>
                <c:pt idx="7">
                  <c:v>0.73124590416714852</c:v>
                </c:pt>
                <c:pt idx="8">
                  <c:v>0.73431575781661174</c:v>
                </c:pt>
                <c:pt idx="9">
                  <c:v>0.72897173965942541</c:v>
                </c:pt>
                <c:pt idx="10">
                  <c:v>0.72254979433874333</c:v>
                </c:pt>
                <c:pt idx="11">
                  <c:v>0.70187243147181411</c:v>
                </c:pt>
                <c:pt idx="12">
                  <c:v>0.72180535677775504</c:v>
                </c:pt>
                <c:pt idx="13">
                  <c:v>0.73234694639789133</c:v>
                </c:pt>
                <c:pt idx="14">
                  <c:v>0.72424761914012226</c:v>
                </c:pt>
                <c:pt idx="15">
                  <c:v>0.74031005708803577</c:v>
                </c:pt>
                <c:pt idx="16">
                  <c:v>0.7383307935203719</c:v>
                </c:pt>
                <c:pt idx="17">
                  <c:v>0.72906620127268928</c:v>
                </c:pt>
                <c:pt idx="18">
                  <c:v>0.71435379290758294</c:v>
                </c:pt>
                <c:pt idx="19">
                  <c:v>0.71865130833506108</c:v>
                </c:pt>
                <c:pt idx="20">
                  <c:v>0.72220568342655989</c:v>
                </c:pt>
                <c:pt idx="21">
                  <c:v>0.72057718897867595</c:v>
                </c:pt>
                <c:pt idx="22">
                  <c:v>0.71131793165505264</c:v>
                </c:pt>
                <c:pt idx="23">
                  <c:v>0.71229726388896875</c:v>
                </c:pt>
                <c:pt idx="24">
                  <c:v>0.67309906057927515</c:v>
                </c:pt>
                <c:pt idx="25">
                  <c:v>0.70595315686563087</c:v>
                </c:pt>
                <c:pt idx="26">
                  <c:v>0.69462525936790265</c:v>
                </c:pt>
                <c:pt idx="27">
                  <c:v>0.68070170646599704</c:v>
                </c:pt>
                <c:pt idx="28">
                  <c:v>0.66968522425406352</c:v>
                </c:pt>
                <c:pt idx="29">
                  <c:v>0.69610113471295343</c:v>
                </c:pt>
                <c:pt idx="30">
                  <c:v>0.70419479736171375</c:v>
                </c:pt>
                <c:pt idx="31">
                  <c:v>0.71074989331574656</c:v>
                </c:pt>
                <c:pt idx="32">
                  <c:v>0.70801718138842895</c:v>
                </c:pt>
                <c:pt idx="33">
                  <c:v>0.72124041497519165</c:v>
                </c:pt>
                <c:pt idx="34">
                  <c:v>0.71887006923503272</c:v>
                </c:pt>
                <c:pt idx="35">
                  <c:v>0.7245239796668238</c:v>
                </c:pt>
                <c:pt idx="36">
                  <c:v>0.7302081413707745</c:v>
                </c:pt>
                <c:pt idx="37">
                  <c:v>0.74883483991242328</c:v>
                </c:pt>
                <c:pt idx="38">
                  <c:v>0.74705098271536108</c:v>
                </c:pt>
                <c:pt idx="39">
                  <c:v>0.74164412090108689</c:v>
                </c:pt>
                <c:pt idx="40">
                  <c:v>0.74398265661883078</c:v>
                </c:pt>
                <c:pt idx="41">
                  <c:v>0.74986055382622308</c:v>
                </c:pt>
                <c:pt idx="42">
                  <c:v>0.74274375101538748</c:v>
                </c:pt>
                <c:pt idx="43">
                  <c:v>0.74802886180332018</c:v>
                </c:pt>
                <c:pt idx="44">
                  <c:v>0.74140447466144443</c:v>
                </c:pt>
                <c:pt idx="45">
                  <c:v>0.74993234220205063</c:v>
                </c:pt>
                <c:pt idx="46">
                  <c:v>0.74350611321842708</c:v>
                </c:pt>
                <c:pt idx="47">
                  <c:v>0.73838698479119558</c:v>
                </c:pt>
                <c:pt idx="48">
                  <c:v>0.73815118452837825</c:v>
                </c:pt>
                <c:pt idx="49">
                  <c:v>0.74258555668791004</c:v>
                </c:pt>
                <c:pt idx="50">
                  <c:v>0.75980667104242494</c:v>
                </c:pt>
                <c:pt idx="51">
                  <c:v>0.72405447920728183</c:v>
                </c:pt>
                <c:pt idx="52">
                  <c:v>0.44389284917770089</c:v>
                </c:pt>
                <c:pt idx="53">
                  <c:v>0.78207791018559758</c:v>
                </c:pt>
                <c:pt idx="54">
                  <c:v>0.78821928477354375</c:v>
                </c:pt>
                <c:pt idx="55">
                  <c:v>0.78681065847192477</c:v>
                </c:pt>
                <c:pt idx="56">
                  <c:v>0.7818080169485826</c:v>
                </c:pt>
              </c:numCache>
            </c:numRef>
          </c:val>
          <c:smooth val="0"/>
          <c:extLst>
            <c:ext xmlns:c16="http://schemas.microsoft.com/office/drawing/2014/chart" uri="{C3380CC4-5D6E-409C-BE32-E72D297353CC}">
              <c16:uniqueId val="{00000002-1653-4301-B2C1-89DE287D1ACF}"/>
            </c:ext>
          </c:extLst>
        </c:ser>
        <c:dLbls>
          <c:showLegendKey val="0"/>
          <c:showVal val="0"/>
          <c:showCatName val="0"/>
          <c:showSerName val="0"/>
          <c:showPercent val="0"/>
          <c:showBubbleSize val="0"/>
        </c:dLbls>
        <c:smooth val="0"/>
        <c:axId val="1856165104"/>
        <c:axId val="1856166352"/>
      </c:lineChart>
      <c:dateAx>
        <c:axId val="18561651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856166352"/>
        <c:crosses val="autoZero"/>
        <c:auto val="1"/>
        <c:lblOffset val="100"/>
        <c:baseTimeUnit val="months"/>
      </c:dateAx>
      <c:valAx>
        <c:axId val="1856166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85616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'JIT-details'!$BL$45</c:f>
              <c:strCache>
                <c:ptCount val="1"/>
                <c:pt idx="0">
                  <c:v>El Paso</c:v>
                </c:pt>
              </c:strCache>
            </c:strRef>
          </c:tx>
          <c:spPr>
            <a:solidFill>
              <a:srgbClr val="00B0F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'JIT-details'!$BL$46:$BL$53</c:f>
              <c:numCache>
                <c:formatCode>_(* #,##0_);_(* \(#,##0\);_(* "-"??_);_(@_)</c:formatCode>
                <c:ptCount val="8"/>
                <c:pt idx="0">
                  <c:v>668.98088099999995</c:v>
                </c:pt>
                <c:pt idx="1">
                  <c:v>623.26222099999995</c:v>
                </c:pt>
                <c:pt idx="2">
                  <c:v>0.37081799999999998</c:v>
                </c:pt>
                <c:pt idx="3">
                  <c:v>368.507608</c:v>
                </c:pt>
                <c:pt idx="4">
                  <c:v>1.4556210000000001</c:v>
                </c:pt>
                <c:pt idx="5">
                  <c:v>3.5585939999999998</c:v>
                </c:pt>
                <c:pt idx="6">
                  <c:v>99.637923999999998</c:v>
                </c:pt>
                <c:pt idx="7">
                  <c:v>0</c:v>
                </c:pt>
              </c:numCache>
            </c:numRef>
          </c:val>
          <c:extLst>
            <c:ext xmlns:c16="http://schemas.microsoft.com/office/drawing/2014/chart" uri="{C3380CC4-5D6E-409C-BE32-E72D297353CC}">
              <c16:uniqueId val="{00000000-4B64-48DE-81B1-7D50F29FB366}"/>
            </c:ext>
          </c:extLst>
        </c:ser>
        <c:ser>
          <c:idx val="1"/>
          <c:order val="1"/>
          <c:tx>
            <c:strRef>
              <c:f>'JIT-details'!$BM$45</c:f>
              <c:strCache>
                <c:ptCount val="1"/>
                <c:pt idx="0">
                  <c:v>Santa Teresa</c:v>
                </c:pt>
              </c:strCache>
            </c:strRef>
          </c:tx>
          <c:spPr>
            <a:solidFill>
              <a:srgbClr val="00000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'JIT-details'!$BM$46:$BM$53</c:f>
              <c:numCache>
                <c:formatCode>_(* #,##0_);_(* \(#,##0\);_(* "-"??_);_(@_)</c:formatCode>
                <c:ptCount val="8"/>
                <c:pt idx="0">
                  <c:v>206.81773699999999</c:v>
                </c:pt>
                <c:pt idx="1">
                  <c:v>11.304385</c:v>
                </c:pt>
                <c:pt idx="2">
                  <c:v>6.3213000000000005E-2</c:v>
                </c:pt>
                <c:pt idx="3">
                  <c:v>20.726891999999999</c:v>
                </c:pt>
                <c:pt idx="4">
                  <c:v>0</c:v>
                </c:pt>
                <c:pt idx="5">
                  <c:v>0</c:v>
                </c:pt>
                <c:pt idx="6">
                  <c:v>3.2099660000000001</c:v>
                </c:pt>
                <c:pt idx="7">
                  <c:v>0</c:v>
                </c:pt>
              </c:numCache>
            </c:numRef>
          </c:val>
          <c:extLst>
            <c:ext xmlns:c16="http://schemas.microsoft.com/office/drawing/2014/chart" uri="{C3380CC4-5D6E-409C-BE32-E72D297353CC}">
              <c16:uniqueId val="{00000001-4B64-48DE-81B1-7D50F29FB366}"/>
            </c:ext>
          </c:extLst>
        </c:ser>
        <c:ser>
          <c:idx val="2"/>
          <c:order val="2"/>
          <c:tx>
            <c:strRef>
              <c:f>'JIT-details'!$BN$45</c:f>
              <c:strCache>
                <c:ptCount val="1"/>
                <c:pt idx="0">
                  <c:v>Brownsville</c:v>
                </c:pt>
              </c:strCache>
            </c:strRef>
          </c:tx>
          <c:spPr>
            <a:solidFill>
              <a:srgbClr val="FF990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'JIT-details'!$BN$46:$BN$53</c:f>
              <c:numCache>
                <c:formatCode>_(* #,##0_);_(* \(#,##0\);_(* "-"??_);_(@_)</c:formatCode>
                <c:ptCount val="8"/>
                <c:pt idx="0">
                  <c:v>88.757289</c:v>
                </c:pt>
                <c:pt idx="1">
                  <c:v>95.502868000000007</c:v>
                </c:pt>
                <c:pt idx="2">
                  <c:v>8.3700999999999998E-2</c:v>
                </c:pt>
                <c:pt idx="3">
                  <c:v>158.34512799999999</c:v>
                </c:pt>
                <c:pt idx="4">
                  <c:v>7.0819999999999998E-3</c:v>
                </c:pt>
                <c:pt idx="5">
                  <c:v>8.8140999999999997E-2</c:v>
                </c:pt>
                <c:pt idx="6">
                  <c:v>4.8186410000000004</c:v>
                </c:pt>
                <c:pt idx="7">
                  <c:v>0</c:v>
                </c:pt>
              </c:numCache>
            </c:numRef>
          </c:val>
          <c:extLst>
            <c:ext xmlns:c16="http://schemas.microsoft.com/office/drawing/2014/chart" uri="{C3380CC4-5D6E-409C-BE32-E72D297353CC}">
              <c16:uniqueId val="{00000002-4B64-48DE-81B1-7D50F29FB366}"/>
            </c:ext>
          </c:extLst>
        </c:ser>
        <c:ser>
          <c:idx val="3"/>
          <c:order val="3"/>
          <c:tx>
            <c:strRef>
              <c:f>'JIT-details'!$BO$45</c:f>
              <c:strCache>
                <c:ptCount val="1"/>
                <c:pt idx="0">
                  <c:v>Laredo</c:v>
                </c:pt>
              </c:strCache>
            </c:strRef>
          </c:tx>
          <c:spPr>
            <a:solidFill>
              <a:srgbClr val="00B05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'JIT-details'!$BO$46:$BO$53</c:f>
              <c:numCache>
                <c:formatCode>_(* #,##0_);_(* \(#,##0\);_(* "-"??_);_(@_)</c:formatCode>
                <c:ptCount val="8"/>
                <c:pt idx="0">
                  <c:v>2390.497703</c:v>
                </c:pt>
                <c:pt idx="1">
                  <c:v>1399.182646</c:v>
                </c:pt>
                <c:pt idx="2">
                  <c:v>68.638099999999994</c:v>
                </c:pt>
                <c:pt idx="3">
                  <c:v>4041.7266169999998</c:v>
                </c:pt>
                <c:pt idx="4">
                  <c:v>0.69224300000000005</c:v>
                </c:pt>
                <c:pt idx="5">
                  <c:v>15.392462</c:v>
                </c:pt>
                <c:pt idx="6">
                  <c:v>90.635154</c:v>
                </c:pt>
                <c:pt idx="7">
                  <c:v>3.4274559999999998</c:v>
                </c:pt>
              </c:numCache>
            </c:numRef>
          </c:val>
          <c:extLst>
            <c:ext xmlns:c16="http://schemas.microsoft.com/office/drawing/2014/chart" uri="{C3380CC4-5D6E-409C-BE32-E72D297353CC}">
              <c16:uniqueId val="{00000003-4B64-48DE-81B1-7D50F29FB366}"/>
            </c:ext>
          </c:extLst>
        </c:ser>
        <c:dLbls>
          <c:showLegendKey val="0"/>
          <c:showVal val="0"/>
          <c:showCatName val="0"/>
          <c:showSerName val="0"/>
          <c:showPercent val="0"/>
          <c:showBubbleSize val="0"/>
        </c:dLbls>
        <c:gapWidth val="182"/>
        <c:axId val="687001696"/>
        <c:axId val="686987136"/>
      </c:barChart>
      <c:catAx>
        <c:axId val="68700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86987136"/>
        <c:crosses val="autoZero"/>
        <c:auto val="1"/>
        <c:lblAlgn val="ctr"/>
        <c:lblOffset val="100"/>
        <c:noMultiLvlLbl val="0"/>
      </c:catAx>
      <c:valAx>
        <c:axId val="686987136"/>
        <c:scaling>
          <c:orientation val="minMax"/>
          <c:max val="4000"/>
        </c:scaling>
        <c:delete val="0"/>
        <c:axPos val="b"/>
        <c:title>
          <c:tx>
            <c:rich>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r>
                  <a:rPr lang="en-US"/>
                  <a:t>Total weight (million kgs)</a:t>
                </a:r>
              </a:p>
            </c:rich>
          </c:tx>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87001696"/>
        <c:crosses val="autoZero"/>
        <c:crossBetween val="between"/>
        <c:majorUnit val="1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'JIT-details'!$BF$45</c:f>
              <c:strCache>
                <c:ptCount val="1"/>
                <c:pt idx="0">
                  <c:v>El Paso</c:v>
                </c:pt>
              </c:strCache>
            </c:strRef>
          </c:tx>
          <c:spPr>
            <a:solidFill>
              <a:srgbClr val="00B0F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'JIT-details'!$BF$46:$BF$53</c:f>
              <c:numCache>
                <c:formatCode>_(* #,##0.00_);_(* \(#,##0.00\);_(* "-"??_);_(@_)</c:formatCode>
                <c:ptCount val="8"/>
                <c:pt idx="0">
                  <c:v>18.515312962154972</c:v>
                </c:pt>
                <c:pt idx="1">
                  <c:v>17.167886514167972</c:v>
                </c:pt>
                <c:pt idx="2">
                  <c:v>1.3841174461750914</c:v>
                </c:pt>
                <c:pt idx="3">
                  <c:v>9.2964715685884141</c:v>
                </c:pt>
                <c:pt idx="4">
                  <c:v>202.64085378890766</c:v>
                </c:pt>
                <c:pt idx="5">
                  <c:v>39.093630742988367</c:v>
                </c:pt>
                <c:pt idx="6">
                  <c:v>44.401812510158351</c:v>
                </c:pt>
                <c:pt idx="7">
                  <c:v>0</c:v>
                </c:pt>
              </c:numCache>
            </c:numRef>
          </c:val>
          <c:extLst>
            <c:ext xmlns:c16="http://schemas.microsoft.com/office/drawing/2014/chart" uri="{C3380CC4-5D6E-409C-BE32-E72D297353CC}">
              <c16:uniqueId val="{00000000-8AC5-4551-AE42-DE51EE805F52}"/>
            </c:ext>
          </c:extLst>
        </c:ser>
        <c:ser>
          <c:idx val="1"/>
          <c:order val="1"/>
          <c:tx>
            <c:strRef>
              <c:f>'JIT-details'!$BG$45</c:f>
              <c:strCache>
                <c:ptCount val="1"/>
                <c:pt idx="0">
                  <c:v>Santa Teresa</c:v>
                </c:pt>
              </c:strCache>
            </c:strRef>
          </c:tx>
          <c:spPr>
            <a:solidFill>
              <a:srgbClr val="00000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'JIT-details'!$BG$46:$BG$53</c:f>
              <c:numCache>
                <c:formatCode>_(* #,##0.00_);_(* \(#,##0.00\);_(* "-"??_);_(@_)</c:formatCode>
                <c:ptCount val="8"/>
                <c:pt idx="0">
                  <c:v>67.931528873712239</c:v>
                </c:pt>
                <c:pt idx="1">
                  <c:v>25.630151329113584</c:v>
                </c:pt>
                <c:pt idx="2">
                  <c:v>1.5586181399727124</c:v>
                </c:pt>
                <c:pt idx="3">
                  <c:v>3.6809178301723429</c:v>
                </c:pt>
                <c:pt idx="4">
                  <c:v>0</c:v>
                </c:pt>
                <c:pt idx="5">
                  <c:v>0</c:v>
                </c:pt>
                <c:pt idx="6">
                  <c:v>19.483707247848113</c:v>
                </c:pt>
                <c:pt idx="7">
                  <c:v>0</c:v>
                </c:pt>
              </c:numCache>
            </c:numRef>
          </c:val>
          <c:extLst>
            <c:ext xmlns:c16="http://schemas.microsoft.com/office/drawing/2014/chart" uri="{C3380CC4-5D6E-409C-BE32-E72D297353CC}">
              <c16:uniqueId val="{00000001-8AC5-4551-AE42-DE51EE805F52}"/>
            </c:ext>
          </c:extLst>
        </c:ser>
        <c:ser>
          <c:idx val="2"/>
          <c:order val="2"/>
          <c:tx>
            <c:strRef>
              <c:f>'JIT-details'!$BH$45</c:f>
              <c:strCache>
                <c:ptCount val="1"/>
                <c:pt idx="0">
                  <c:v>Brownsville</c:v>
                </c:pt>
              </c:strCache>
            </c:strRef>
          </c:tx>
          <c:spPr>
            <a:solidFill>
              <a:srgbClr val="FF990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'JIT-details'!$BH$46:$BH$53</c:f>
              <c:numCache>
                <c:formatCode>_(* #,##0.00_);_(* \(#,##0.00\);_(* "-"??_);_(@_)</c:formatCode>
                <c:ptCount val="8"/>
                <c:pt idx="0">
                  <c:v>11.941345048382614</c:v>
                </c:pt>
                <c:pt idx="1">
                  <c:v>27.909711444894679</c:v>
                </c:pt>
                <c:pt idx="2">
                  <c:v>1.2367509874618068</c:v>
                </c:pt>
                <c:pt idx="3">
                  <c:v>10.084203936465224</c:v>
                </c:pt>
                <c:pt idx="4">
                  <c:v>27.896366653400165</c:v>
                </c:pt>
                <c:pt idx="5">
                  <c:v>4.4469603511441846</c:v>
                </c:pt>
                <c:pt idx="6">
                  <c:v>78.981788671474888</c:v>
                </c:pt>
                <c:pt idx="7">
                  <c:v>0</c:v>
                </c:pt>
              </c:numCache>
            </c:numRef>
          </c:val>
          <c:extLst>
            <c:ext xmlns:c16="http://schemas.microsoft.com/office/drawing/2014/chart" uri="{C3380CC4-5D6E-409C-BE32-E72D297353CC}">
              <c16:uniqueId val="{00000002-8AC5-4551-AE42-DE51EE805F52}"/>
            </c:ext>
          </c:extLst>
        </c:ser>
        <c:ser>
          <c:idx val="3"/>
          <c:order val="3"/>
          <c:tx>
            <c:strRef>
              <c:f>'JIT-details'!$BI$45</c:f>
              <c:strCache>
                <c:ptCount val="1"/>
                <c:pt idx="0">
                  <c:v>Laredo</c:v>
                </c:pt>
              </c:strCache>
            </c:strRef>
          </c:tx>
          <c:spPr>
            <a:solidFill>
              <a:srgbClr val="00B050"/>
            </a:solidFill>
            <a:ln>
              <a:noFill/>
            </a:ln>
            <a:effectLst/>
          </c:spPr>
          <c:invertIfNegative val="0"/>
          <c:cat>
            <c:strRef>
              <c:f>'JIT-details'!$BE$46:$BE$53</c:f>
              <c:strCache>
                <c:ptCount val="8"/>
                <c:pt idx="0">
                  <c:v>Nuclear reactors, boilers, machinery and mechanical appliances; parts thereof</c:v>
                </c:pt>
                <c:pt idx="1">
                  <c:v>Electrical machinery and equipment and parts thereof; sound recorders and reproducers, television image and sound recorders and reproducers, and parts and accessories of such articles</c:v>
                </c:pt>
                <c:pt idx="2">
                  <c:v>Railway or tramway locomotives, rolling-stock and parts thereof; railway or tramway track fixtures and fittings and parts thereof; mechanical (including electro-mechanical) traffic signalling equipment of all kinds.</c:v>
                </c:pt>
                <c:pt idx="3">
                  <c:v>Vehicles other than railway or tramway rolling-stock, and parts and accessories thereof.</c:v>
                </c:pt>
                <c:pt idx="4">
                  <c:v>Aircraft, spacecraft, and parts thereof.</c:v>
                </c:pt>
                <c:pt idx="5">
                  <c:v>Ships, boats and floating structures.</c:v>
                </c:pt>
                <c:pt idx="6">
                  <c:v>Optical, photographic, cinematographic, measuring, checking, precision, medical or surgical instruments and apparatus; parts and accessories thereof.</c:v>
                </c:pt>
                <c:pt idx="7">
                  <c:v>Arms and ammunition; parts and accessories thereof.</c:v>
                </c:pt>
              </c:strCache>
            </c:strRef>
          </c:cat>
          <c:val>
            <c:numRef>
              <c:f>'JIT-details'!$BI$46:$BI$53</c:f>
              <c:numCache>
                <c:formatCode>_(* #,##0.00_);_(* \(#,##0.00\);_(* "-"??_);_(@_)</c:formatCode>
                <c:ptCount val="8"/>
                <c:pt idx="0">
                  <c:v>10.119261423683254</c:v>
                </c:pt>
                <c:pt idx="1">
                  <c:v>13.167220500784181</c:v>
                </c:pt>
                <c:pt idx="2">
                  <c:v>4.12613169262029</c:v>
                </c:pt>
                <c:pt idx="3">
                  <c:v>6.6382295107014544</c:v>
                </c:pt>
                <c:pt idx="4">
                  <c:v>167.11683972017926</c:v>
                </c:pt>
                <c:pt idx="5">
                  <c:v>20.016211889899864</c:v>
                </c:pt>
                <c:pt idx="6">
                  <c:v>30.069712365426568</c:v>
                </c:pt>
                <c:pt idx="7">
                  <c:v>8.0358112237866877</c:v>
                </c:pt>
              </c:numCache>
            </c:numRef>
          </c:val>
          <c:extLst>
            <c:ext xmlns:c16="http://schemas.microsoft.com/office/drawing/2014/chart" uri="{C3380CC4-5D6E-409C-BE32-E72D297353CC}">
              <c16:uniqueId val="{00000003-8AC5-4551-AE42-DE51EE805F52}"/>
            </c:ext>
          </c:extLst>
        </c:ser>
        <c:dLbls>
          <c:showLegendKey val="0"/>
          <c:showVal val="0"/>
          <c:showCatName val="0"/>
          <c:showSerName val="0"/>
          <c:showPercent val="0"/>
          <c:showBubbleSize val="0"/>
        </c:dLbls>
        <c:gapWidth val="182"/>
        <c:axId val="687001696"/>
        <c:axId val="686987136"/>
      </c:barChart>
      <c:catAx>
        <c:axId val="68700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86987136"/>
        <c:crosses val="autoZero"/>
        <c:auto val="1"/>
        <c:lblAlgn val="ctr"/>
        <c:lblOffset val="100"/>
        <c:noMultiLvlLbl val="0"/>
      </c:catAx>
      <c:valAx>
        <c:axId val="686987136"/>
        <c:scaling>
          <c:orientation val="minMax"/>
        </c:scaling>
        <c:delete val="0"/>
        <c:axPos val="b"/>
        <c:title>
          <c:tx>
            <c:rich>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r>
                  <a:rPr lang="en-US"/>
                  <a:t>Average Unit price ($/kg)</a:t>
                </a:r>
              </a:p>
            </c:rich>
          </c:tx>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87001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Summary!$AB$31</c:f>
              <c:strCache>
                <c:ptCount val="1"/>
                <c:pt idx="0">
                  <c:v>Standard</c:v>
                </c:pt>
              </c:strCache>
            </c:strRef>
          </c:tx>
          <c:spPr>
            <a:solidFill>
              <a:schemeClr val="accent1"/>
            </a:solidFill>
            <a:ln>
              <a:noFill/>
            </a:ln>
            <a:effectLst/>
          </c:spPr>
          <c:invertIfNegative val="0"/>
          <c:dLbls>
            <c:spPr>
              <a:noFill/>
              <a:ln>
                <a:noFill/>
              </a:ln>
              <a:effectLst/>
            </c:spPr>
            <c:txPr>
              <a:bodyPr rot="-5400000" spcFirstLastPara="1" vertOverflow="ellipsis" horzOverflow="clip"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Summary!$AA$32:$AA$37</c:f>
              <c:strCache>
                <c:ptCount val="6"/>
                <c:pt idx="0">
                  <c:v>Bridge of  the Americas</c:v>
                </c:pt>
                <c:pt idx="1">
                  <c:v>Brownsville</c:v>
                </c:pt>
                <c:pt idx="2">
                  <c:v>Colombia</c:v>
                </c:pt>
                <c:pt idx="3">
                  <c:v>Santa Teresa</c:v>
                </c:pt>
                <c:pt idx="4">
                  <c:v>World Trade Bridge</c:v>
                </c:pt>
                <c:pt idx="5">
                  <c:v>Zaragoza</c:v>
                </c:pt>
              </c:strCache>
            </c:strRef>
          </c:cat>
          <c:val>
            <c:numRef>
              <c:f>Summary!$AB$32:$AB$37</c:f>
              <c:numCache>
                <c:formatCode>_(* #,##0_);_(* \(#,##0\);_(* "-"??_);_(@_)</c:formatCode>
                <c:ptCount val="6"/>
                <c:pt idx="0">
                  <c:v>65</c:v>
                </c:pt>
                <c:pt idx="1">
                  <c:v>45</c:v>
                </c:pt>
                <c:pt idx="2">
                  <c:v>44</c:v>
                </c:pt>
                <c:pt idx="3">
                  <c:v>25</c:v>
                </c:pt>
                <c:pt idx="4">
                  <c:v>70</c:v>
                </c:pt>
                <c:pt idx="5">
                  <c:v>65</c:v>
                </c:pt>
              </c:numCache>
            </c:numRef>
          </c:val>
          <c:extLst>
            <c:ext xmlns:c16="http://schemas.microsoft.com/office/drawing/2014/chart" uri="{C3380CC4-5D6E-409C-BE32-E72D297353CC}">
              <c16:uniqueId val="{00000000-23B0-464A-A8E5-CE04A0D3D367}"/>
            </c:ext>
          </c:extLst>
        </c:ser>
        <c:ser>
          <c:idx val="1"/>
          <c:order val="1"/>
          <c:tx>
            <c:strRef>
              <c:f>Summary!$AC$31</c:f>
              <c:strCache>
                <c:ptCount val="1"/>
                <c:pt idx="0">
                  <c:v>FAST</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Summary!$AA$32:$AA$37</c:f>
              <c:strCache>
                <c:ptCount val="6"/>
                <c:pt idx="0">
                  <c:v>Bridge of  the Americas</c:v>
                </c:pt>
                <c:pt idx="1">
                  <c:v>Brownsville</c:v>
                </c:pt>
                <c:pt idx="2">
                  <c:v>Colombia</c:v>
                </c:pt>
                <c:pt idx="3">
                  <c:v>Santa Teresa</c:v>
                </c:pt>
                <c:pt idx="4">
                  <c:v>World Trade Bridge</c:v>
                </c:pt>
                <c:pt idx="5">
                  <c:v>Zaragoza</c:v>
                </c:pt>
              </c:strCache>
            </c:strRef>
          </c:cat>
          <c:val>
            <c:numRef>
              <c:f>Summary!$AC$32:$AC$37</c:f>
              <c:numCache>
                <c:formatCode>_(* #,##0_);_(* \(#,##0\);_(* "-"??_);_(@_)</c:formatCode>
                <c:ptCount val="6"/>
                <c:pt idx="0">
                  <c:v>58</c:v>
                </c:pt>
                <c:pt idx="1">
                  <c:v>32</c:v>
                </c:pt>
                <c:pt idx="2">
                  <c:v>31</c:v>
                </c:pt>
                <c:pt idx="3">
                  <c:v>23</c:v>
                </c:pt>
                <c:pt idx="4">
                  <c:v>70</c:v>
                </c:pt>
                <c:pt idx="5">
                  <c:v>65</c:v>
                </c:pt>
              </c:numCache>
            </c:numRef>
          </c:val>
          <c:extLst>
            <c:ext xmlns:c16="http://schemas.microsoft.com/office/drawing/2014/chart" uri="{C3380CC4-5D6E-409C-BE32-E72D297353CC}">
              <c16:uniqueId val="{00000001-23B0-464A-A8E5-CE04A0D3D367}"/>
            </c:ext>
          </c:extLst>
        </c:ser>
        <c:dLbls>
          <c:showLegendKey val="0"/>
          <c:showVal val="0"/>
          <c:showCatName val="0"/>
          <c:showSerName val="0"/>
          <c:showPercent val="0"/>
          <c:showBubbleSize val="0"/>
        </c:dLbls>
        <c:gapWidth val="167"/>
        <c:overlap val="-31"/>
        <c:axId val="1264858160"/>
        <c:axId val="1264862736"/>
      </c:barChart>
      <c:catAx>
        <c:axId val="126485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64862736"/>
        <c:crosses val="autoZero"/>
        <c:auto val="1"/>
        <c:lblAlgn val="ctr"/>
        <c:lblOffset val="100"/>
        <c:noMultiLvlLbl val="0"/>
      </c:catAx>
      <c:valAx>
        <c:axId val="126486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Median crossing times (minutes)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64858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32007122922907E-2"/>
          <c:y val="3.3033033033033031E-2"/>
          <c:w val="0.8561144855768249"/>
          <c:h val="0.8305405405405405"/>
        </c:manualLayout>
      </c:layout>
      <c:barChart>
        <c:barDir val="bar"/>
        <c:grouping val="stacked"/>
        <c:varyColors val="0"/>
        <c:ser>
          <c:idx val="0"/>
          <c:order val="0"/>
          <c:tx>
            <c:strRef>
              <c:f>Data!$B$1</c:f>
              <c:strCache>
                <c:ptCount val="1"/>
                <c:pt idx="0">
                  <c:v>BOTA</c:v>
                </c:pt>
              </c:strCache>
            </c:strRef>
          </c:tx>
          <c:spPr>
            <a:solidFill>
              <a:schemeClr val="tx1">
                <a:lumMod val="40000"/>
                <a:lumOff val="60000"/>
              </a:schemeClr>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Data!$B$2:$B$13</c:f>
              <c:numCache>
                <c:formatCode>_(* #,##0_);_(* \(#,##0\);_(* "-"??_);_(@_)</c:formatCode>
                <c:ptCount val="12"/>
                <c:pt idx="0">
                  <c:v>8785.3347311309881</c:v>
                </c:pt>
                <c:pt idx="1">
                  <c:v>8079.0511482278953</c:v>
                </c:pt>
                <c:pt idx="2">
                  <c:v>8808.4023116066437</c:v>
                </c:pt>
                <c:pt idx="3">
                  <c:v>7227.8020550872752</c:v>
                </c:pt>
                <c:pt idx="4">
                  <c:v>7686.1382184270296</c:v>
                </c:pt>
                <c:pt idx="5">
                  <c:v>4747.5136713278362</c:v>
                </c:pt>
                <c:pt idx="6">
                  <c:v>4828.9139153015976</c:v>
                </c:pt>
                <c:pt idx="7">
                  <c:v>5736.8026839973609</c:v>
                </c:pt>
                <c:pt idx="8">
                  <c:v>5469.592521662571</c:v>
                </c:pt>
                <c:pt idx="9">
                  <c:v>5488.3259396527383</c:v>
                </c:pt>
                <c:pt idx="10">
                  <c:v>4016.011532375855</c:v>
                </c:pt>
                <c:pt idx="11">
                  <c:v>3218.3002036803696</c:v>
                </c:pt>
              </c:numCache>
            </c:numRef>
          </c:val>
          <c:extLst>
            <c:ext xmlns:c16="http://schemas.microsoft.com/office/drawing/2014/chart" uri="{C3380CC4-5D6E-409C-BE32-E72D297353CC}">
              <c16:uniqueId val="{00000000-D6E5-4D61-9AB4-DD2E3355C54F}"/>
            </c:ext>
          </c:extLst>
        </c:ser>
        <c:ser>
          <c:idx val="1"/>
          <c:order val="1"/>
          <c:tx>
            <c:strRef>
              <c:f>Data!$C$1</c:f>
              <c:strCache>
                <c:ptCount val="1"/>
                <c:pt idx="0">
                  <c:v>Zaragoza</c:v>
                </c:pt>
              </c:strCache>
            </c:strRef>
          </c:tx>
          <c:spPr>
            <a:solidFill>
              <a:srgbClr val="0070C0"/>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Data!$C$2:$C$13</c:f>
              <c:numCache>
                <c:formatCode>_(* #,##0_);_(* \(#,##0\);_(* "-"??_);_(@_)</c:formatCode>
                <c:ptCount val="12"/>
                <c:pt idx="0">
                  <c:v>21967.114189485652</c:v>
                </c:pt>
                <c:pt idx="1">
                  <c:v>21029.04886224425</c:v>
                </c:pt>
                <c:pt idx="2">
                  <c:v>21513.456337338346</c:v>
                </c:pt>
                <c:pt idx="3">
                  <c:v>19157.363544773685</c:v>
                </c:pt>
                <c:pt idx="4">
                  <c:v>24835.925334569914</c:v>
                </c:pt>
                <c:pt idx="5">
                  <c:v>26595.415917785009</c:v>
                </c:pt>
                <c:pt idx="6">
                  <c:v>24313.16357849527</c:v>
                </c:pt>
                <c:pt idx="7">
                  <c:v>26361.896133480368</c:v>
                </c:pt>
                <c:pt idx="8">
                  <c:v>24026.269511798182</c:v>
                </c:pt>
                <c:pt idx="9">
                  <c:v>26209.153738915367</c:v>
                </c:pt>
                <c:pt idx="10">
                  <c:v>26058.218644937024</c:v>
                </c:pt>
                <c:pt idx="11">
                  <c:v>19407.028273227457</c:v>
                </c:pt>
              </c:numCache>
            </c:numRef>
          </c:val>
          <c:extLst>
            <c:ext xmlns:c16="http://schemas.microsoft.com/office/drawing/2014/chart" uri="{C3380CC4-5D6E-409C-BE32-E72D297353CC}">
              <c16:uniqueId val="{00000001-D6E5-4D61-9AB4-DD2E3355C54F}"/>
            </c:ext>
          </c:extLst>
        </c:ser>
        <c:ser>
          <c:idx val="2"/>
          <c:order val="2"/>
          <c:tx>
            <c:strRef>
              <c:f>Data!$D$1</c:f>
              <c:strCache>
                <c:ptCount val="1"/>
                <c:pt idx="0">
                  <c:v>Santa Teresa</c:v>
                </c:pt>
              </c:strCache>
              <c:extLst xmlns:c15="http://schemas.microsoft.com/office/drawing/2012/chart"/>
            </c:strRef>
          </c:tx>
          <c:spPr>
            <a:solidFill>
              <a:srgbClr val="000000"/>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extLst xmlns:c15="http://schemas.microsoft.com/office/drawing/2012/chart"/>
            </c:numRef>
          </c:cat>
          <c:val>
            <c:numRef>
              <c:f>Data!$D$2:$D$13</c:f>
              <c:numCache>
                <c:formatCode>_(* #,##0_);_(* \(#,##0\);_(* "-"??_);_(@_)</c:formatCode>
                <c:ptCount val="12"/>
                <c:pt idx="0">
                  <c:v>3065.7459370952533</c:v>
                </c:pt>
                <c:pt idx="1">
                  <c:v>2535.5159480752845</c:v>
                </c:pt>
                <c:pt idx="2">
                  <c:v>3333.9686749318357</c:v>
                </c:pt>
                <c:pt idx="3">
                  <c:v>3683.7177283270344</c:v>
                </c:pt>
                <c:pt idx="4">
                  <c:v>3615.4265388157642</c:v>
                </c:pt>
                <c:pt idx="5">
                  <c:v>2894.4231418075633</c:v>
                </c:pt>
                <c:pt idx="6">
                  <c:v>3529.5862197300316</c:v>
                </c:pt>
                <c:pt idx="7">
                  <c:v>3237.0599594149362</c:v>
                </c:pt>
                <c:pt idx="8">
                  <c:v>3338.6878928217002</c:v>
                </c:pt>
                <c:pt idx="9">
                  <c:v>3844.4090297716129</c:v>
                </c:pt>
                <c:pt idx="10">
                  <c:v>3362.3106204748897</c:v>
                </c:pt>
                <c:pt idx="11">
                  <c:v>3220.9412012617927</c:v>
                </c:pt>
              </c:numCache>
              <c:extLst xmlns:c15="http://schemas.microsoft.com/office/drawing/2012/chart"/>
            </c:numRef>
          </c:val>
          <c:extLst xmlns:c15="http://schemas.microsoft.com/office/drawing/2012/chart">
            <c:ext xmlns:c16="http://schemas.microsoft.com/office/drawing/2014/chart" uri="{C3380CC4-5D6E-409C-BE32-E72D297353CC}">
              <c16:uniqueId val="{00000002-D6E5-4D61-9AB4-DD2E3355C54F}"/>
            </c:ext>
          </c:extLst>
        </c:ser>
        <c:ser>
          <c:idx val="3"/>
          <c:order val="3"/>
          <c:tx>
            <c:strRef>
              <c:f>Data!$E$1</c:f>
              <c:strCache>
                <c:ptCount val="1"/>
                <c:pt idx="0">
                  <c:v>Brownsville</c:v>
                </c:pt>
              </c:strCache>
            </c:strRef>
          </c:tx>
          <c:spPr>
            <a:solidFill>
              <a:srgbClr val="FF9900"/>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Data!$E$2:$E$13</c:f>
              <c:numCache>
                <c:formatCode>_(* #,##0_);_(* \(#,##0\);_(* "-"??_);_(@_)</c:formatCode>
                <c:ptCount val="12"/>
                <c:pt idx="0">
                  <c:v>3632.4817503791246</c:v>
                </c:pt>
                <c:pt idx="1">
                  <c:v>3766.6941287735644</c:v>
                </c:pt>
                <c:pt idx="2">
                  <c:v>4365.879862895009</c:v>
                </c:pt>
                <c:pt idx="3">
                  <c:v>5544.6964073652134</c:v>
                </c:pt>
                <c:pt idx="4">
                  <c:v>4684.9365694418948</c:v>
                </c:pt>
                <c:pt idx="5">
                  <c:v>3887.0465500024334</c:v>
                </c:pt>
                <c:pt idx="6">
                  <c:v>4317.2165525751398</c:v>
                </c:pt>
                <c:pt idx="7">
                  <c:v>4702.6449810575596</c:v>
                </c:pt>
                <c:pt idx="8">
                  <c:v>4164.444019916491</c:v>
                </c:pt>
                <c:pt idx="9">
                  <c:v>4480.4530166777304</c:v>
                </c:pt>
                <c:pt idx="10">
                  <c:v>4112.2449549369612</c:v>
                </c:pt>
                <c:pt idx="11">
                  <c:v>3503.3362540390399</c:v>
                </c:pt>
              </c:numCache>
            </c:numRef>
          </c:val>
          <c:extLst>
            <c:ext xmlns:c16="http://schemas.microsoft.com/office/drawing/2014/chart" uri="{C3380CC4-5D6E-409C-BE32-E72D297353CC}">
              <c16:uniqueId val="{00000003-D6E5-4D61-9AB4-DD2E3355C54F}"/>
            </c:ext>
          </c:extLst>
        </c:ser>
        <c:ser>
          <c:idx val="4"/>
          <c:order val="4"/>
          <c:tx>
            <c:strRef>
              <c:f>Data!$F$1</c:f>
              <c:strCache>
                <c:ptCount val="1"/>
                <c:pt idx="0">
                  <c:v>World Trade</c:v>
                </c:pt>
              </c:strCache>
            </c:strRef>
          </c:tx>
          <c:spPr>
            <a:solidFill>
              <a:srgbClr val="00B050"/>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Data!$F$2:$F$13</c:f>
              <c:numCache>
                <c:formatCode>_(* #,##0_);_(* \(#,##0\);_(* "-"??_);_(@_)</c:formatCode>
                <c:ptCount val="12"/>
                <c:pt idx="0">
                  <c:v>31610.427537297644</c:v>
                </c:pt>
                <c:pt idx="1">
                  <c:v>34983.999858824929</c:v>
                </c:pt>
                <c:pt idx="2">
                  <c:v>32895.646057620244</c:v>
                </c:pt>
                <c:pt idx="3">
                  <c:v>28123.67567162152</c:v>
                </c:pt>
                <c:pt idx="4">
                  <c:v>38367.247431492338</c:v>
                </c:pt>
                <c:pt idx="5">
                  <c:v>37121.69991109016</c:v>
                </c:pt>
                <c:pt idx="6">
                  <c:v>38780.765898862221</c:v>
                </c:pt>
                <c:pt idx="7">
                  <c:v>34736.460590174691</c:v>
                </c:pt>
                <c:pt idx="8">
                  <c:v>31138.862544897351</c:v>
                </c:pt>
                <c:pt idx="9">
                  <c:v>34773.1702977186</c:v>
                </c:pt>
                <c:pt idx="10">
                  <c:v>33124.109295348535</c:v>
                </c:pt>
                <c:pt idx="11">
                  <c:v>30294.750673130013</c:v>
                </c:pt>
              </c:numCache>
            </c:numRef>
          </c:val>
          <c:extLst>
            <c:ext xmlns:c16="http://schemas.microsoft.com/office/drawing/2014/chart" uri="{C3380CC4-5D6E-409C-BE32-E72D297353CC}">
              <c16:uniqueId val="{00000004-D6E5-4D61-9AB4-DD2E3355C54F}"/>
            </c:ext>
          </c:extLst>
        </c:ser>
        <c:ser>
          <c:idx val="5"/>
          <c:order val="5"/>
          <c:tx>
            <c:strRef>
              <c:f>Data!$G$1</c:f>
              <c:strCache>
                <c:ptCount val="1"/>
                <c:pt idx="0">
                  <c:v>Colombia</c:v>
                </c:pt>
              </c:strCache>
            </c:strRef>
          </c:tx>
          <c:spPr>
            <a:solidFill>
              <a:srgbClr val="92D050"/>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Data!$G$2:$G$13</c:f>
              <c:numCache>
                <c:formatCode>_(* #,##0_);_(* \(#,##0\);_(* "-"??_);_(@_)</c:formatCode>
                <c:ptCount val="12"/>
                <c:pt idx="0">
                  <c:v>17700.375712189911</c:v>
                </c:pt>
                <c:pt idx="1">
                  <c:v>12981.070266592931</c:v>
                </c:pt>
                <c:pt idx="2">
                  <c:v>15690.626574090205</c:v>
                </c:pt>
                <c:pt idx="3">
                  <c:v>17021.532942481786</c:v>
                </c:pt>
                <c:pt idx="4">
                  <c:v>13966.22919085992</c:v>
                </c:pt>
                <c:pt idx="5">
                  <c:v>16198.063036689533</c:v>
                </c:pt>
                <c:pt idx="6">
                  <c:v>14571.146123241044</c:v>
                </c:pt>
                <c:pt idx="7">
                  <c:v>17588.074922430507</c:v>
                </c:pt>
                <c:pt idx="8">
                  <c:v>16283.161622015097</c:v>
                </c:pt>
                <c:pt idx="9">
                  <c:v>15731.701635322966</c:v>
                </c:pt>
                <c:pt idx="10">
                  <c:v>17275.434584731112</c:v>
                </c:pt>
                <c:pt idx="11">
                  <c:v>12073.877155986285</c:v>
                </c:pt>
              </c:numCache>
            </c:numRef>
          </c:val>
          <c:extLst>
            <c:ext xmlns:c16="http://schemas.microsoft.com/office/drawing/2014/chart" uri="{C3380CC4-5D6E-409C-BE32-E72D297353CC}">
              <c16:uniqueId val="{00000005-D6E5-4D61-9AB4-DD2E3355C54F}"/>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Number of loaded trucks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Data!$S$1</c:f>
              <c:strCache>
                <c:ptCount val="1"/>
                <c:pt idx="0">
                  <c:v>BOTA</c:v>
                </c:pt>
              </c:strCache>
            </c:strRef>
          </c:tx>
          <c:spPr>
            <a:solidFill>
              <a:srgbClr val="96BAEA"/>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Data!$S$2:$S$13</c:f>
              <c:numCache>
                <c:formatCode>0%</c:formatCode>
                <c:ptCount val="12"/>
                <c:pt idx="0">
                  <c:v>0.1012584702975602</c:v>
                </c:pt>
                <c:pt idx="1">
                  <c:v>9.6899721807727421E-2</c:v>
                </c:pt>
                <c:pt idx="2">
                  <c:v>0.10170428094579474</c:v>
                </c:pt>
                <c:pt idx="3">
                  <c:v>8.9498644083087164E-2</c:v>
                </c:pt>
                <c:pt idx="4">
                  <c:v>8.2508332241995441E-2</c:v>
                </c:pt>
                <c:pt idx="5">
                  <c:v>5.1917077652855179E-2</c:v>
                </c:pt>
                <c:pt idx="6">
                  <c:v>5.3452197982683074E-2</c:v>
                </c:pt>
                <c:pt idx="7">
                  <c:v>6.2111521453347779E-2</c:v>
                </c:pt>
                <c:pt idx="8">
                  <c:v>6.4789464092154692E-2</c:v>
                </c:pt>
                <c:pt idx="9">
                  <c:v>6.062625499977653E-2</c:v>
                </c:pt>
                <c:pt idx="10">
                  <c:v>4.5663306502161223E-2</c:v>
                </c:pt>
                <c:pt idx="11">
                  <c:v>4.4874225631249196E-2</c:v>
                </c:pt>
              </c:numCache>
            </c:numRef>
          </c:val>
          <c:extLst>
            <c:ext xmlns:c16="http://schemas.microsoft.com/office/drawing/2014/chart" uri="{C3380CC4-5D6E-409C-BE32-E72D297353CC}">
              <c16:uniqueId val="{00000000-7749-42AA-B146-A7FA8178309E}"/>
            </c:ext>
          </c:extLst>
        </c:ser>
        <c:ser>
          <c:idx val="1"/>
          <c:order val="1"/>
          <c:tx>
            <c:strRef>
              <c:f>Data!$T$1</c:f>
              <c:strCache>
                <c:ptCount val="1"/>
                <c:pt idx="0">
                  <c:v>Zaragoza</c:v>
                </c:pt>
              </c:strCache>
            </c:strRef>
          </c:tx>
          <c:spPr>
            <a:solidFill>
              <a:schemeClr val="tx1">
                <a:lumMod val="40000"/>
                <a:lumOff val="60000"/>
              </a:schemeClr>
            </a:solidFill>
            <a:ln>
              <a:noFill/>
            </a:ln>
            <a:effectLst/>
          </c:spPr>
          <c:invertIfNegative val="0"/>
          <c:dLbls>
            <c:dLbl>
              <c:idx val="0"/>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071-44CD-986D-38DD634E5215}"/>
                </c:ext>
              </c:extLst>
            </c:dLbl>
            <c:dLbl>
              <c:idx val="1"/>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071-44CD-986D-38DD634E5215}"/>
                </c:ext>
              </c:extLst>
            </c:dLbl>
            <c:dLbl>
              <c:idx val="2"/>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071-44CD-986D-38DD634E5215}"/>
                </c:ext>
              </c:extLst>
            </c:dLbl>
            <c:dLbl>
              <c:idx val="3"/>
              <c:tx>
                <c:rich>
                  <a:bodyPr/>
                  <a:lstStyle/>
                  <a:p>
                    <a:r>
                      <a:rPr lang="en-US"/>
                      <a:t>37%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071-44CD-986D-38DD634E5215}"/>
                </c:ext>
              </c:extLst>
            </c:dLbl>
            <c:dLbl>
              <c:idx val="4"/>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71-44CD-986D-38DD634E5215}"/>
                </c:ext>
              </c:extLst>
            </c:dLbl>
            <c:dLbl>
              <c:idx val="5"/>
              <c:tx>
                <c:rich>
                  <a:bodyPr/>
                  <a:lstStyle/>
                  <a:p>
                    <a:r>
                      <a:rPr lang="en-US"/>
                      <a:t>37%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071-44CD-986D-38DD634E5215}"/>
                </c:ext>
              </c:extLst>
            </c:dLbl>
            <c:dLbl>
              <c:idx val="6"/>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071-44CD-986D-38DD634E5215}"/>
                </c:ext>
              </c:extLst>
            </c:dLbl>
            <c:dLbl>
              <c:idx val="7"/>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071-44CD-986D-38DD634E5215}"/>
                </c:ext>
              </c:extLst>
            </c:dLbl>
            <c:dLbl>
              <c:idx val="8"/>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071-44CD-986D-38DD634E5215}"/>
                </c:ext>
              </c:extLst>
            </c:dLbl>
            <c:dLbl>
              <c:idx val="9"/>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071-44CD-986D-38DD634E5215}"/>
                </c:ext>
              </c:extLst>
            </c:dLbl>
            <c:dLbl>
              <c:idx val="10"/>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071-44CD-986D-38DD634E5215}"/>
                </c:ext>
              </c:extLst>
            </c:dLbl>
            <c:dLbl>
              <c:idx val="11"/>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071-44CD-986D-38DD634E521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Data!$T$2:$T$13</c:f>
              <c:numCache>
                <c:formatCode>0%</c:formatCode>
                <c:ptCount val="12"/>
                <c:pt idx="0">
                  <c:v>0.25318971305636201</c:v>
                </c:pt>
                <c:pt idx="1">
                  <c:v>0.25222132491134647</c:v>
                </c:pt>
                <c:pt idx="2">
                  <c:v>0.24840039431040209</c:v>
                </c:pt>
                <c:pt idx="3">
                  <c:v>0.2372170748999996</c:v>
                </c:pt>
                <c:pt idx="4">
                  <c:v>0.26660602773566172</c:v>
                </c:pt>
                <c:pt idx="5">
                  <c:v>0.29083776667196831</c:v>
                </c:pt>
                <c:pt idx="6">
                  <c:v>0.26912719008409169</c:v>
                </c:pt>
                <c:pt idx="7">
                  <c:v>0.28541638390544738</c:v>
                </c:pt>
                <c:pt idx="8">
                  <c:v>0.28460056569806608</c:v>
                </c:pt>
                <c:pt idx="9">
                  <c:v>0.28951685001499156</c:v>
                </c:pt>
                <c:pt idx="10">
                  <c:v>0.29629009162235881</c:v>
                </c:pt>
                <c:pt idx="11">
                  <c:v>0.27060103484719339</c:v>
                </c:pt>
              </c:numCache>
            </c:numRef>
          </c:val>
          <c:extLst>
            <c:ext xmlns:c16="http://schemas.microsoft.com/office/drawing/2014/chart" uri="{C3380CC4-5D6E-409C-BE32-E72D297353CC}">
              <c16:uniqueId val="{00000001-7749-42AA-B146-A7FA8178309E}"/>
            </c:ext>
          </c:extLst>
        </c:ser>
        <c:ser>
          <c:idx val="2"/>
          <c:order val="2"/>
          <c:tx>
            <c:strRef>
              <c:f>Data!$U$1</c:f>
              <c:strCache>
                <c:ptCount val="1"/>
                <c:pt idx="0">
                  <c:v>Santa Teresa</c:v>
                </c:pt>
              </c:strCache>
            </c:strRef>
          </c:tx>
          <c:spPr>
            <a:solidFill>
              <a:srgbClr val="77A6E5"/>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Data!$U$2:$U$13</c:f>
              <c:numCache>
                <c:formatCode>0%</c:formatCode>
                <c:ptCount val="12"/>
                <c:pt idx="0">
                  <c:v>3.5335334783682365E-2</c:v>
                </c:pt>
                <c:pt idx="1">
                  <c:v>3.0410847202204248E-2</c:v>
                </c:pt>
                <c:pt idx="2">
                  <c:v>3.8494936401003099E-2</c:v>
                </c:pt>
                <c:pt idx="3">
                  <c:v>4.5613831059201394E-2</c:v>
                </c:pt>
                <c:pt idx="4">
                  <c:v>3.8810493069975846E-2</c:v>
                </c:pt>
                <c:pt idx="5">
                  <c:v>3.1652355615316256E-2</c:v>
                </c:pt>
                <c:pt idx="6">
                  <c:v>3.9069684140802551E-2</c:v>
                </c:pt>
                <c:pt idx="7">
                  <c:v>3.504717351981116E-2</c:v>
                </c:pt>
                <c:pt idx="8">
                  <c:v>3.954806477633762E-2</c:v>
                </c:pt>
                <c:pt idx="9">
                  <c:v>4.2466887849799316E-2</c:v>
                </c:pt>
                <c:pt idx="10">
                  <c:v>3.82305227911999E-2</c:v>
                </c:pt>
                <c:pt idx="11">
                  <c:v>4.4911050263464931E-2</c:v>
                </c:pt>
              </c:numCache>
            </c:numRef>
          </c:val>
          <c:extLst xmlns:c15="http://schemas.microsoft.com/office/drawing/2012/chart">
            <c:ext xmlns:c16="http://schemas.microsoft.com/office/drawing/2014/chart" uri="{C3380CC4-5D6E-409C-BE32-E72D297353CC}">
              <c16:uniqueId val="{00000002-7749-42AA-B146-A7FA8178309E}"/>
            </c:ext>
          </c:extLst>
        </c:ser>
        <c:ser>
          <c:idx val="3"/>
          <c:order val="3"/>
          <c:tx>
            <c:strRef>
              <c:f>Data!$V$1</c:f>
              <c:strCache>
                <c:ptCount val="1"/>
                <c:pt idx="0">
                  <c:v>Brownsville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Data!$V$2:$V$13</c:f>
              <c:numCache>
                <c:formatCode>0%</c:formatCode>
                <c:ptCount val="12"/>
                <c:pt idx="0">
                  <c:v>4.1867448046551833E-2</c:v>
                </c:pt>
                <c:pt idx="1">
                  <c:v>4.5177534653066023E-2</c:v>
                </c:pt>
                <c:pt idx="2">
                  <c:v>5.0409672088475653E-2</c:v>
                </c:pt>
                <c:pt idx="3">
                  <c:v>6.8657498715293641E-2</c:v>
                </c:pt>
                <c:pt idx="4">
                  <c:v>5.0291354646403046E-2</c:v>
                </c:pt>
                <c:pt idx="5">
                  <c:v>4.2507323105885106E-2</c:v>
                </c:pt>
                <c:pt idx="6">
                  <c:v>4.7788119223067589E-2</c:v>
                </c:pt>
                <c:pt idx="7">
                  <c:v>5.0914847645572123E-2</c:v>
                </c:pt>
                <c:pt idx="8">
                  <c:v>4.9329469283783886E-2</c:v>
                </c:pt>
                <c:pt idx="9">
                  <c:v>4.9492885460955156E-2</c:v>
                </c:pt>
                <c:pt idx="10">
                  <c:v>4.6757510598622105E-2</c:v>
                </c:pt>
                <c:pt idx="11">
                  <c:v>4.8848613111387891E-2</c:v>
                </c:pt>
              </c:numCache>
            </c:numRef>
          </c:val>
          <c:extLst>
            <c:ext xmlns:c16="http://schemas.microsoft.com/office/drawing/2014/chart" uri="{C3380CC4-5D6E-409C-BE32-E72D297353CC}">
              <c16:uniqueId val="{00000003-7749-42AA-B146-A7FA8178309E}"/>
            </c:ext>
          </c:extLst>
        </c:ser>
        <c:ser>
          <c:idx val="4"/>
          <c:order val="4"/>
          <c:tx>
            <c:strRef>
              <c:f>Data!$W$1</c:f>
              <c:strCache>
                <c:ptCount val="1"/>
                <c:pt idx="0">
                  <c:v>World Trade</c:v>
                </c:pt>
              </c:strCache>
            </c:strRef>
          </c:tx>
          <c:spPr>
            <a:solidFill>
              <a:srgbClr val="82C836"/>
            </a:solidFill>
            <a:ln>
              <a:noFill/>
            </a:ln>
            <a:effectLst/>
          </c:spPr>
          <c:invertIfNegative val="0"/>
          <c:dLbls>
            <c:dLbl>
              <c:idx val="0"/>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8071-44CD-986D-38DD634E5215}"/>
                </c:ext>
              </c:extLst>
            </c:dLbl>
            <c:dLbl>
              <c:idx val="1"/>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8071-44CD-986D-38DD634E5215}"/>
                </c:ext>
              </c:extLst>
            </c:dLbl>
            <c:dLbl>
              <c:idx val="2"/>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8071-44CD-986D-38DD634E5215}"/>
                </c:ext>
              </c:extLst>
            </c:dLbl>
            <c:dLbl>
              <c:idx val="3"/>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071-44CD-986D-38DD634E5215}"/>
                </c:ext>
              </c:extLst>
            </c:dLbl>
            <c:dLbl>
              <c:idx val="4"/>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8071-44CD-986D-38DD634E5215}"/>
                </c:ext>
              </c:extLst>
            </c:dLbl>
            <c:dLbl>
              <c:idx val="5"/>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071-44CD-986D-38DD634E5215}"/>
                </c:ext>
              </c:extLst>
            </c:dLbl>
            <c:dLbl>
              <c:idx val="6"/>
              <c:tx>
                <c:rich>
                  <a:bodyPr/>
                  <a:lstStyle/>
                  <a:p>
                    <a:r>
                      <a:rPr lang="en-US"/>
                      <a:t>59%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071-44CD-986D-38DD634E5215}"/>
                </c:ext>
              </c:extLst>
            </c:dLbl>
            <c:dLbl>
              <c:idx val="7"/>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071-44CD-986D-38DD634E5215}"/>
                </c:ext>
              </c:extLst>
            </c:dLbl>
            <c:dLbl>
              <c:idx val="8"/>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071-44CD-986D-38DD634E5215}"/>
                </c:ext>
              </c:extLst>
            </c:dLbl>
            <c:dLbl>
              <c:idx val="9"/>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071-44CD-986D-38DD634E5215}"/>
                </c:ext>
              </c:extLst>
            </c:dLbl>
            <c:dLbl>
              <c:idx val="10"/>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071-44CD-986D-38DD634E5215}"/>
                </c:ext>
              </c:extLst>
            </c:dLbl>
            <c:dLbl>
              <c:idx val="11"/>
              <c:tx>
                <c:rich>
                  <a:bodyPr/>
                  <a:lstStyle/>
                  <a:p>
                    <a:r>
                      <a:rPr lang="en-US"/>
                      <a:t>59%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071-44CD-986D-38DD634E521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Data!$W$2:$W$13</c:f>
              <c:numCache>
                <c:formatCode>0%</c:formatCode>
                <c:ptCount val="12"/>
                <c:pt idx="0">
                  <c:v>0.36433711814490777</c:v>
                </c:pt>
                <c:pt idx="1">
                  <c:v>0.41959628573279667</c:v>
                </c:pt>
                <c:pt idx="2">
                  <c:v>0.37982234577650614</c:v>
                </c:pt>
                <c:pt idx="3">
                  <c:v>0.34824291258378115</c:v>
                </c:pt>
                <c:pt idx="4">
                  <c:v>0.41186061300576776</c:v>
                </c:pt>
                <c:pt idx="5">
                  <c:v>0.40594936851461888</c:v>
                </c:pt>
                <c:pt idx="6">
                  <c:v>0.42927192596611041</c:v>
                </c:pt>
                <c:pt idx="7">
                  <c:v>0.37608656528807982</c:v>
                </c:pt>
                <c:pt idx="8">
                  <c:v>0.36885201388090333</c:v>
                </c:pt>
                <c:pt idx="9">
                  <c:v>0.38411842022515386</c:v>
                </c:pt>
                <c:pt idx="10">
                  <c:v>0.37663147706893313</c:v>
                </c:pt>
                <c:pt idx="11">
                  <c:v>0.42241350747634943</c:v>
                </c:pt>
              </c:numCache>
            </c:numRef>
          </c:val>
          <c:extLst>
            <c:ext xmlns:c16="http://schemas.microsoft.com/office/drawing/2014/chart" uri="{C3380CC4-5D6E-409C-BE32-E72D297353CC}">
              <c16:uniqueId val="{00000004-7749-42AA-B146-A7FA8178309E}"/>
            </c:ext>
          </c:extLst>
        </c:ser>
        <c:ser>
          <c:idx val="5"/>
          <c:order val="5"/>
          <c:tx>
            <c:strRef>
              <c:f>Data!$X$1</c:f>
              <c:strCache>
                <c:ptCount val="1"/>
                <c:pt idx="0">
                  <c:v>Colombia</c:v>
                </c:pt>
              </c:strCache>
            </c:strRef>
          </c:tx>
          <c:spPr>
            <a:solidFill>
              <a:srgbClr val="8BCD43"/>
            </a:solidFill>
            <a:ln>
              <a:noFill/>
            </a:ln>
            <a:effectLst/>
          </c:spPr>
          <c:invertIfNegative val="0"/>
          <c:cat>
            <c:numRef>
              <c:f>Data!$A$2:$A$13</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Data!$X$2:$X$13</c:f>
              <c:numCache>
                <c:formatCode>0%</c:formatCode>
                <c:ptCount val="12"/>
                <c:pt idx="0">
                  <c:v>0.20401191567093574</c:v>
                </c:pt>
                <c:pt idx="1">
                  <c:v>0.15569428569285931</c:v>
                </c:pt>
                <c:pt idx="2">
                  <c:v>0.18116837047781825</c:v>
                </c:pt>
                <c:pt idx="3">
                  <c:v>0.21077003865863697</c:v>
                </c:pt>
                <c:pt idx="4">
                  <c:v>0.14992317930019611</c:v>
                </c:pt>
                <c:pt idx="5">
                  <c:v>0.1771361084393562</c:v>
                </c:pt>
                <c:pt idx="6">
                  <c:v>0.16129088260324481</c:v>
                </c:pt>
                <c:pt idx="7">
                  <c:v>0.19042350818774179</c:v>
                </c:pt>
                <c:pt idx="8">
                  <c:v>0.19288042226875451</c:v>
                </c:pt>
                <c:pt idx="9">
                  <c:v>0.17377870144932359</c:v>
                </c:pt>
                <c:pt idx="10">
                  <c:v>0.19642709141672479</c:v>
                </c:pt>
                <c:pt idx="11">
                  <c:v>0.1683515686703552</c:v>
                </c:pt>
              </c:numCache>
            </c:numRef>
          </c:val>
          <c:extLst>
            <c:ext xmlns:c16="http://schemas.microsoft.com/office/drawing/2014/chart" uri="{C3380CC4-5D6E-409C-BE32-E72D297353CC}">
              <c16:uniqueId val="{00000005-7749-42AA-B146-A7FA8178309E}"/>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Loaded truck distribution</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32007122922907E-2"/>
          <c:y val="3.3033033033033031E-2"/>
          <c:w val="0.87965462375925452"/>
          <c:h val="0.83954954954954952"/>
        </c:manualLayout>
      </c:layout>
      <c:barChart>
        <c:barDir val="bar"/>
        <c:grouping val="stacked"/>
        <c:varyColors val="0"/>
        <c:ser>
          <c:idx val="0"/>
          <c:order val="0"/>
          <c:tx>
            <c:strRef>
              <c:f>Data!$B$1</c:f>
              <c:strCache>
                <c:ptCount val="1"/>
                <c:pt idx="0">
                  <c:v>BOTA</c:v>
                </c:pt>
              </c:strCache>
            </c:strRef>
          </c:tx>
          <c:spPr>
            <a:solidFill>
              <a:schemeClr val="tx1">
                <a:lumMod val="40000"/>
                <a:lumOff val="60000"/>
              </a:schemeClr>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Data!$B$41:$B$52</c:f>
              <c:numCache>
                <c:formatCode>_(* #,##0_);_(* \(#,##0\);_(* "-"??_);_(@_)</c:formatCode>
                <c:ptCount val="12"/>
                <c:pt idx="0">
                  <c:v>6968.3335830794294</c:v>
                </c:pt>
                <c:pt idx="1">
                  <c:v>6336.4989849769681</c:v>
                </c:pt>
                <c:pt idx="2">
                  <c:v>6653.0459777968381</c:v>
                </c:pt>
                <c:pt idx="3">
                  <c:v>5496.534294050015</c:v>
                </c:pt>
                <c:pt idx="4">
                  <c:v>6115.1109093169298</c:v>
                </c:pt>
                <c:pt idx="5">
                  <c:v>5059.1898506966954</c:v>
                </c:pt>
                <c:pt idx="6">
                  <c:v>4271.3319339405753</c:v>
                </c:pt>
                <c:pt idx="7">
                  <c:v>5112.2813089376004</c:v>
                </c:pt>
                <c:pt idx="8">
                  <c:v>4471.9801899790909</c:v>
                </c:pt>
                <c:pt idx="9">
                  <c:v>5365.8157430309593</c:v>
                </c:pt>
                <c:pt idx="10">
                  <c:v>4181.7751380993477</c:v>
                </c:pt>
                <c:pt idx="11">
                  <c:v>3025.9777231962985</c:v>
                </c:pt>
              </c:numCache>
            </c:numRef>
          </c:val>
          <c:extLst>
            <c:ext xmlns:c16="http://schemas.microsoft.com/office/drawing/2014/chart" uri="{C3380CC4-5D6E-409C-BE32-E72D297353CC}">
              <c16:uniqueId val="{00000000-55EF-4758-A109-DDEFE8915488}"/>
            </c:ext>
          </c:extLst>
        </c:ser>
        <c:ser>
          <c:idx val="1"/>
          <c:order val="1"/>
          <c:tx>
            <c:strRef>
              <c:f>Data!$C$1</c:f>
              <c:strCache>
                <c:ptCount val="1"/>
                <c:pt idx="0">
                  <c:v>Zaragoza</c:v>
                </c:pt>
              </c:strCache>
            </c:strRef>
          </c:tx>
          <c:spPr>
            <a:solidFill>
              <a:srgbClr val="0070C0"/>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Data!$C$41:$C$52</c:f>
              <c:numCache>
                <c:formatCode>_(* #,##0_);_(* \(#,##0\);_(* "-"??_);_(@_)</c:formatCode>
                <c:ptCount val="12"/>
                <c:pt idx="0">
                  <c:v>7783.2361850120733</c:v>
                </c:pt>
                <c:pt idx="1">
                  <c:v>7651.3988732115376</c:v>
                </c:pt>
                <c:pt idx="2">
                  <c:v>8869.993252873428</c:v>
                </c:pt>
                <c:pt idx="3">
                  <c:v>8193.1615669281637</c:v>
                </c:pt>
                <c:pt idx="4">
                  <c:v>9929.7618552646127</c:v>
                </c:pt>
                <c:pt idx="5">
                  <c:v>8693.2583554578523</c:v>
                </c:pt>
                <c:pt idx="6">
                  <c:v>12103.289105159911</c:v>
                </c:pt>
                <c:pt idx="7">
                  <c:v>11817.769802319999</c:v>
                </c:pt>
                <c:pt idx="8">
                  <c:v>11230.289380070348</c:v>
                </c:pt>
                <c:pt idx="9">
                  <c:v>12614.229927747188</c:v>
                </c:pt>
                <c:pt idx="10">
                  <c:v>10476.830601535143</c:v>
                </c:pt>
                <c:pt idx="11">
                  <c:v>10487.519005392371</c:v>
                </c:pt>
              </c:numCache>
            </c:numRef>
          </c:val>
          <c:extLst>
            <c:ext xmlns:c16="http://schemas.microsoft.com/office/drawing/2014/chart" uri="{C3380CC4-5D6E-409C-BE32-E72D297353CC}">
              <c16:uniqueId val="{00000001-55EF-4758-A109-DDEFE8915488}"/>
            </c:ext>
          </c:extLst>
        </c:ser>
        <c:ser>
          <c:idx val="2"/>
          <c:order val="2"/>
          <c:tx>
            <c:strRef>
              <c:f>Data!$D$1</c:f>
              <c:strCache>
                <c:ptCount val="1"/>
                <c:pt idx="0">
                  <c:v>Santa Teresa</c:v>
                </c:pt>
              </c:strCache>
              <c:extLst xmlns:c15="http://schemas.microsoft.com/office/drawing/2012/chart"/>
            </c:strRef>
          </c:tx>
          <c:spPr>
            <a:solidFill>
              <a:srgbClr val="000000"/>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extLst xmlns:c15="http://schemas.microsoft.com/office/drawing/2012/chart"/>
            </c:numRef>
          </c:cat>
          <c:val>
            <c:numRef>
              <c:f>Data!$D$41:$D$52</c:f>
              <c:numCache>
                <c:formatCode>_(* #,##0_);_(* \(#,##0\);_(* "-"??_);_(@_)</c:formatCode>
                <c:ptCount val="12"/>
                <c:pt idx="0">
                  <c:v>4043.8126318634327</c:v>
                </c:pt>
                <c:pt idx="1">
                  <c:v>4277.041969657831</c:v>
                </c:pt>
                <c:pt idx="2">
                  <c:v>4387.6084034918113</c:v>
                </c:pt>
                <c:pt idx="3">
                  <c:v>4304.0195283963558</c:v>
                </c:pt>
                <c:pt idx="4">
                  <c:v>5365.5608695767723</c:v>
                </c:pt>
                <c:pt idx="5">
                  <c:v>4790.6818682052999</c:v>
                </c:pt>
                <c:pt idx="6">
                  <c:v>5685.0417171650852</c:v>
                </c:pt>
                <c:pt idx="7">
                  <c:v>5834.1385129559485</c:v>
                </c:pt>
                <c:pt idx="8">
                  <c:v>5355.5072775388689</c:v>
                </c:pt>
                <c:pt idx="9">
                  <c:v>5364.0948589823129</c:v>
                </c:pt>
                <c:pt idx="10">
                  <c:v>4818.8322514940373</c:v>
                </c:pt>
                <c:pt idx="11">
                  <c:v>4504.6383027961165</c:v>
                </c:pt>
              </c:numCache>
              <c:extLst xmlns:c15="http://schemas.microsoft.com/office/drawing/2012/chart"/>
            </c:numRef>
          </c:val>
          <c:extLst xmlns:c15="http://schemas.microsoft.com/office/drawing/2012/chart">
            <c:ext xmlns:c16="http://schemas.microsoft.com/office/drawing/2014/chart" uri="{C3380CC4-5D6E-409C-BE32-E72D297353CC}">
              <c16:uniqueId val="{00000002-55EF-4758-A109-DDEFE8915488}"/>
            </c:ext>
          </c:extLst>
        </c:ser>
        <c:ser>
          <c:idx val="3"/>
          <c:order val="3"/>
          <c:tx>
            <c:strRef>
              <c:f>Data!$E$1</c:f>
              <c:strCache>
                <c:ptCount val="1"/>
                <c:pt idx="0">
                  <c:v>Brownsville</c:v>
                </c:pt>
              </c:strCache>
            </c:strRef>
          </c:tx>
          <c:spPr>
            <a:solidFill>
              <a:srgbClr val="FF9900"/>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Data!$E$41:$E$52</c:f>
              <c:numCache>
                <c:formatCode>_(* #,##0_);_(* \(#,##0\);_(* "-"??_);_(@_)</c:formatCode>
                <c:ptCount val="12"/>
                <c:pt idx="0">
                  <c:v>6957.9996114375081</c:v>
                </c:pt>
                <c:pt idx="1">
                  <c:v>6129.3699468676887</c:v>
                </c:pt>
                <c:pt idx="2">
                  <c:v>5906.4272328416573</c:v>
                </c:pt>
                <c:pt idx="3">
                  <c:v>6437.4565326643205</c:v>
                </c:pt>
                <c:pt idx="4">
                  <c:v>7337.1964688370781</c:v>
                </c:pt>
                <c:pt idx="5">
                  <c:v>6352.4784641730066</c:v>
                </c:pt>
                <c:pt idx="6">
                  <c:v>6752.3106213389328</c:v>
                </c:pt>
                <c:pt idx="7">
                  <c:v>6606.5447372792787</c:v>
                </c:pt>
                <c:pt idx="8">
                  <c:v>5981.6049917375594</c:v>
                </c:pt>
                <c:pt idx="9">
                  <c:v>6994.7502249110339</c:v>
                </c:pt>
                <c:pt idx="10">
                  <c:v>6411.7844227808228</c:v>
                </c:pt>
                <c:pt idx="11">
                  <c:v>5713.436933126216</c:v>
                </c:pt>
              </c:numCache>
            </c:numRef>
          </c:val>
          <c:extLst>
            <c:ext xmlns:c16="http://schemas.microsoft.com/office/drawing/2014/chart" uri="{C3380CC4-5D6E-409C-BE32-E72D297353CC}">
              <c16:uniqueId val="{00000003-55EF-4758-A109-DDEFE8915488}"/>
            </c:ext>
          </c:extLst>
        </c:ser>
        <c:ser>
          <c:idx val="4"/>
          <c:order val="4"/>
          <c:tx>
            <c:strRef>
              <c:f>Data!$F$1</c:f>
              <c:strCache>
                <c:ptCount val="1"/>
                <c:pt idx="0">
                  <c:v>World Trade</c:v>
                </c:pt>
              </c:strCache>
            </c:strRef>
          </c:tx>
          <c:spPr>
            <a:solidFill>
              <a:srgbClr val="00B050"/>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Data!$F$41:$F$52</c:f>
              <c:numCache>
                <c:formatCode>_(* #,##0_);_(* \(#,##0\);_(* "-"??_);_(@_)</c:formatCode>
                <c:ptCount val="12"/>
                <c:pt idx="0">
                  <c:v>35555.003068975209</c:v>
                </c:pt>
                <c:pt idx="1">
                  <c:v>32878.661045917026</c:v>
                </c:pt>
                <c:pt idx="2">
                  <c:v>31864.634264517732</c:v>
                </c:pt>
                <c:pt idx="3">
                  <c:v>30285.496532539579</c:v>
                </c:pt>
                <c:pt idx="4">
                  <c:v>36690.697395871008</c:v>
                </c:pt>
                <c:pt idx="5">
                  <c:v>37172.105578926064</c:v>
                </c:pt>
                <c:pt idx="6">
                  <c:v>35533.457312565879</c:v>
                </c:pt>
                <c:pt idx="7">
                  <c:v>35833.062142208299</c:v>
                </c:pt>
                <c:pt idx="8">
                  <c:v>33264.201019324115</c:v>
                </c:pt>
                <c:pt idx="9">
                  <c:v>39329.114937794264</c:v>
                </c:pt>
                <c:pt idx="10">
                  <c:v>37425.832498104282</c:v>
                </c:pt>
                <c:pt idx="11">
                  <c:v>35481.138983348741</c:v>
                </c:pt>
              </c:numCache>
            </c:numRef>
          </c:val>
          <c:extLst>
            <c:ext xmlns:c16="http://schemas.microsoft.com/office/drawing/2014/chart" uri="{C3380CC4-5D6E-409C-BE32-E72D297353CC}">
              <c16:uniqueId val="{00000004-55EF-4758-A109-DDEFE8915488}"/>
            </c:ext>
          </c:extLst>
        </c:ser>
        <c:ser>
          <c:idx val="5"/>
          <c:order val="5"/>
          <c:tx>
            <c:strRef>
              <c:f>Data!$G$1</c:f>
              <c:strCache>
                <c:ptCount val="1"/>
                <c:pt idx="0">
                  <c:v>Colombia</c:v>
                </c:pt>
              </c:strCache>
            </c:strRef>
          </c:tx>
          <c:spPr>
            <a:solidFill>
              <a:srgbClr val="92D050"/>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Data!$G$41:$G$52</c:f>
              <c:numCache>
                <c:formatCode>_(* #,##0_);_(* \(#,##0\);_(* "-"??_);_(@_)</c:formatCode>
                <c:ptCount val="12"/>
                <c:pt idx="0">
                  <c:v>4530.3343674551052</c:v>
                </c:pt>
                <c:pt idx="1">
                  <c:v>4016.6240171932682</c:v>
                </c:pt>
                <c:pt idx="2">
                  <c:v>4104.856840015218</c:v>
                </c:pt>
                <c:pt idx="3">
                  <c:v>3459.6655165949956</c:v>
                </c:pt>
                <c:pt idx="4">
                  <c:v>4228.0591607569904</c:v>
                </c:pt>
                <c:pt idx="5">
                  <c:v>4219.5179524454961</c:v>
                </c:pt>
                <c:pt idx="6">
                  <c:v>4217.126378196961</c:v>
                </c:pt>
                <c:pt idx="7">
                  <c:v>3838.2379059823065</c:v>
                </c:pt>
                <c:pt idx="8">
                  <c:v>3878.2352533965277</c:v>
                </c:pt>
                <c:pt idx="9">
                  <c:v>4465.5985674208569</c:v>
                </c:pt>
                <c:pt idx="10">
                  <c:v>4188.2898483788304</c:v>
                </c:pt>
                <c:pt idx="11">
                  <c:v>3646.1619698848099</c:v>
                </c:pt>
              </c:numCache>
            </c:numRef>
          </c:val>
          <c:extLst>
            <c:ext xmlns:c16="http://schemas.microsoft.com/office/drawing/2014/chart" uri="{C3380CC4-5D6E-409C-BE32-E72D297353CC}">
              <c16:uniqueId val="{00000005-55EF-4758-A109-DDEFE8915488}"/>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Number of loaded trucks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Data!$P$1</c:f>
              <c:strCache>
                <c:ptCount val="1"/>
                <c:pt idx="0">
                  <c:v>BOTA</c:v>
                </c:pt>
              </c:strCache>
            </c:strRef>
          </c:tx>
          <c:spPr>
            <a:solidFill>
              <a:srgbClr val="96BAEA"/>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Data!$P$41:$P$52</c:f>
              <c:numCache>
                <c:formatCode>0%</c:formatCode>
                <c:ptCount val="12"/>
                <c:pt idx="0">
                  <c:v>0.10583944586895921</c:v>
                </c:pt>
                <c:pt idx="1">
                  <c:v>0.10338621101581268</c:v>
                </c:pt>
                <c:pt idx="2">
                  <c:v>0.10767787257931939</c:v>
                </c:pt>
                <c:pt idx="3">
                  <c:v>9.4480588907055685E-2</c:v>
                </c:pt>
                <c:pt idx="4">
                  <c:v>8.7777064414065117E-2</c:v>
                </c:pt>
                <c:pt idx="5">
                  <c:v>7.6322237220003905E-2</c:v>
                </c:pt>
                <c:pt idx="6">
                  <c:v>6.2298317282440396E-2</c:v>
                </c:pt>
                <c:pt idx="7">
                  <c:v>7.4045925104150492E-2</c:v>
                </c:pt>
                <c:pt idx="8">
                  <c:v>6.9676745245391067E-2</c:v>
                </c:pt>
                <c:pt idx="9">
                  <c:v>7.2380343524379012E-2</c:v>
                </c:pt>
                <c:pt idx="10">
                  <c:v>6.1949154563271366E-2</c:v>
                </c:pt>
                <c:pt idx="11">
                  <c:v>4.8139229717911305E-2</c:v>
                </c:pt>
              </c:numCache>
            </c:numRef>
          </c:val>
          <c:extLst>
            <c:ext xmlns:c16="http://schemas.microsoft.com/office/drawing/2014/chart" uri="{C3380CC4-5D6E-409C-BE32-E72D297353CC}">
              <c16:uniqueId val="{00000000-C6D8-4E95-8E2F-7D9B5B5DE6ED}"/>
            </c:ext>
          </c:extLst>
        </c:ser>
        <c:ser>
          <c:idx val="1"/>
          <c:order val="1"/>
          <c:tx>
            <c:strRef>
              <c:f>Data!$Q$1</c:f>
              <c:strCache>
                <c:ptCount val="1"/>
                <c:pt idx="0">
                  <c:v>Zaragoza</c:v>
                </c:pt>
              </c:strCache>
            </c:strRef>
          </c:tx>
          <c:spPr>
            <a:solidFill>
              <a:schemeClr val="tx1">
                <a:lumMod val="40000"/>
                <a:lumOff val="60000"/>
              </a:schemeClr>
            </a:solidFill>
            <a:ln>
              <a:noFill/>
            </a:ln>
            <a:effectLst/>
          </c:spPr>
          <c:invertIfNegative val="0"/>
          <c:dLbls>
            <c:dLbl>
              <c:idx val="0"/>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4E8-4FB9-983D-E4F2727B3867}"/>
                </c:ext>
              </c:extLst>
            </c:dLbl>
            <c:dLbl>
              <c:idx val="1"/>
              <c:tx>
                <c:rich>
                  <a:bodyPr/>
                  <a:lstStyle/>
                  <a:p>
                    <a:r>
                      <a:rPr lang="en-US"/>
                      <a:t>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4E8-4FB9-983D-E4F2727B3867}"/>
                </c:ext>
              </c:extLst>
            </c:dLbl>
            <c:dLbl>
              <c:idx val="2"/>
              <c:tx>
                <c:rich>
                  <a:bodyPr/>
                  <a:lstStyle/>
                  <a:p>
                    <a:r>
                      <a:rPr lang="en-US"/>
                      <a:t>32%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4E8-4FB9-983D-E4F2727B3867}"/>
                </c:ext>
              </c:extLst>
            </c:dLbl>
            <c:dLbl>
              <c:idx val="3"/>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4E8-4FB9-983D-E4F2727B3867}"/>
                </c:ext>
              </c:extLst>
            </c:dLbl>
            <c:dLbl>
              <c:idx val="4"/>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4E8-4FB9-983D-E4F2727B3867}"/>
                </c:ext>
              </c:extLst>
            </c:dLbl>
            <c:dLbl>
              <c:idx val="5"/>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4E8-4FB9-983D-E4F2727B3867}"/>
                </c:ext>
              </c:extLst>
            </c:dLbl>
            <c:dLbl>
              <c:idx val="6"/>
              <c:tx>
                <c:rich>
                  <a:bodyPr/>
                  <a:lstStyle/>
                  <a:p>
                    <a:r>
                      <a:rPr lang="en-US"/>
                      <a:t>32%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4E8-4FB9-983D-E4F2727B3867}"/>
                </c:ext>
              </c:extLst>
            </c:dLbl>
            <c:dLbl>
              <c:idx val="7"/>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4E8-4FB9-983D-E4F2727B3867}"/>
                </c:ext>
              </c:extLst>
            </c:dLbl>
            <c:dLbl>
              <c:idx val="8"/>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4E8-4FB9-983D-E4F2727B3867}"/>
                </c:ext>
              </c:extLst>
            </c:dLbl>
            <c:dLbl>
              <c:idx val="9"/>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E8-4FB9-983D-E4F2727B3867}"/>
                </c:ext>
              </c:extLst>
            </c:dLbl>
            <c:dLbl>
              <c:idx val="10"/>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E8-4FB9-983D-E4F2727B3867}"/>
                </c:ext>
              </c:extLst>
            </c:dLbl>
            <c:dLbl>
              <c:idx val="11"/>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E8-4FB9-983D-E4F2727B386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Data!$Q$41:$Q$52</c:f>
              <c:numCache>
                <c:formatCode>0%</c:formatCode>
                <c:ptCount val="12"/>
                <c:pt idx="0">
                  <c:v>0.11821670060245164</c:v>
                </c:pt>
                <c:pt idx="1">
                  <c:v>0.12484009550817826</c:v>
                </c:pt>
                <c:pt idx="2">
                  <c:v>0.14355860555447575</c:v>
                </c:pt>
                <c:pt idx="3">
                  <c:v>0.14083323935447536</c:v>
                </c:pt>
                <c:pt idx="4">
                  <c:v>0.14253303969645395</c:v>
                </c:pt>
                <c:pt idx="5">
                  <c:v>0.13114529124236499</c:v>
                </c:pt>
                <c:pt idx="6">
                  <c:v>0.17652913809925558</c:v>
                </c:pt>
                <c:pt idx="7">
                  <c:v>0.17116775169450263</c:v>
                </c:pt>
                <c:pt idx="8">
                  <c:v>0.17497618033295467</c:v>
                </c:pt>
                <c:pt idx="9">
                  <c:v>0.17015535739401108</c:v>
                </c:pt>
                <c:pt idx="10">
                  <c:v>0.15520461450796752</c:v>
                </c:pt>
                <c:pt idx="11">
                  <c:v>0.16684230115159812</c:v>
                </c:pt>
              </c:numCache>
            </c:numRef>
          </c:val>
          <c:extLst>
            <c:ext xmlns:c16="http://schemas.microsoft.com/office/drawing/2014/chart" uri="{C3380CC4-5D6E-409C-BE32-E72D297353CC}">
              <c16:uniqueId val="{00000001-C6D8-4E95-8E2F-7D9B5B5DE6ED}"/>
            </c:ext>
          </c:extLst>
        </c:ser>
        <c:ser>
          <c:idx val="2"/>
          <c:order val="2"/>
          <c:tx>
            <c:strRef>
              <c:f>Data!$R$1</c:f>
              <c:strCache>
                <c:ptCount val="1"/>
                <c:pt idx="0">
                  <c:v>Santa Teresa</c:v>
                </c:pt>
              </c:strCache>
            </c:strRef>
          </c:tx>
          <c:spPr>
            <a:solidFill>
              <a:srgbClr val="6B9EE3"/>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Data!$R$41:$R$52</c:f>
              <c:numCache>
                <c:formatCode>0%</c:formatCode>
                <c:ptCount val="12"/>
                <c:pt idx="0">
                  <c:v>6.1419976964590839E-2</c:v>
                </c:pt>
                <c:pt idx="1">
                  <c:v>6.978414494295683E-2</c:v>
                </c:pt>
                <c:pt idx="2">
                  <c:v>7.1012336330733422E-2</c:v>
                </c:pt>
                <c:pt idx="3">
                  <c:v>7.3982309207194327E-2</c:v>
                </c:pt>
                <c:pt idx="4">
                  <c:v>7.701792969099823E-2</c:v>
                </c:pt>
                <c:pt idx="5">
                  <c:v>7.2271562993506774E-2</c:v>
                </c:pt>
                <c:pt idx="6">
                  <c:v>8.2917585928077769E-2</c:v>
                </c:pt>
                <c:pt idx="7">
                  <c:v>8.4501254385657074E-2</c:v>
                </c:pt>
                <c:pt idx="8">
                  <c:v>8.3442748041032425E-2</c:v>
                </c:pt>
                <c:pt idx="9">
                  <c:v>7.2357130245248355E-2</c:v>
                </c:pt>
                <c:pt idx="10">
                  <c:v>7.1386570081805531E-2</c:v>
                </c:pt>
                <c:pt idx="11">
                  <c:v>7.1662727848950877E-2</c:v>
                </c:pt>
              </c:numCache>
            </c:numRef>
          </c:val>
          <c:extLst xmlns:c15="http://schemas.microsoft.com/office/drawing/2012/chart">
            <c:ext xmlns:c16="http://schemas.microsoft.com/office/drawing/2014/chart" uri="{C3380CC4-5D6E-409C-BE32-E72D297353CC}">
              <c16:uniqueId val="{00000002-C6D8-4E95-8E2F-7D9B5B5DE6ED}"/>
            </c:ext>
          </c:extLst>
        </c:ser>
        <c:ser>
          <c:idx val="3"/>
          <c:order val="3"/>
          <c:tx>
            <c:strRef>
              <c:f>Data!$S$1</c:f>
              <c:strCache>
                <c:ptCount val="1"/>
                <c:pt idx="0">
                  <c:v>Brownsville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Data!$S$41:$S$52</c:f>
              <c:numCache>
                <c:formatCode>0%</c:formatCode>
                <c:ptCount val="12"/>
                <c:pt idx="0">
                  <c:v>0.10568248698931225</c:v>
                </c:pt>
                <c:pt idx="1">
                  <c:v>0.10000669710880522</c:v>
                </c:pt>
                <c:pt idx="2">
                  <c:v>9.5594036340562794E-2</c:v>
                </c:pt>
                <c:pt idx="3">
                  <c:v>0.11065421440708351</c:v>
                </c:pt>
                <c:pt idx="4">
                  <c:v>0.1053190329029868</c:v>
                </c:pt>
                <c:pt idx="5">
                  <c:v>9.5832610079025229E-2</c:v>
                </c:pt>
                <c:pt idx="6">
                  <c:v>9.8483938027659146E-2</c:v>
                </c:pt>
                <c:pt idx="7">
                  <c:v>9.5688732143627039E-2</c:v>
                </c:pt>
                <c:pt idx="8">
                  <c:v>9.3197811587310747E-2</c:v>
                </c:pt>
                <c:pt idx="9">
                  <c:v>9.4353300298065573E-2</c:v>
                </c:pt>
                <c:pt idx="10">
                  <c:v>9.4984692173993301E-2</c:v>
                </c:pt>
                <c:pt idx="11">
                  <c:v>9.0893085859217806E-2</c:v>
                </c:pt>
              </c:numCache>
            </c:numRef>
          </c:val>
          <c:extLst>
            <c:ext xmlns:c16="http://schemas.microsoft.com/office/drawing/2014/chart" uri="{C3380CC4-5D6E-409C-BE32-E72D297353CC}">
              <c16:uniqueId val="{00000003-C6D8-4E95-8E2F-7D9B5B5DE6ED}"/>
            </c:ext>
          </c:extLst>
        </c:ser>
        <c:ser>
          <c:idx val="4"/>
          <c:order val="4"/>
          <c:tx>
            <c:strRef>
              <c:f>Data!$T$1</c:f>
              <c:strCache>
                <c:ptCount val="1"/>
                <c:pt idx="0">
                  <c:v>World Trade</c:v>
                </c:pt>
              </c:strCache>
            </c:strRef>
          </c:tx>
          <c:spPr>
            <a:solidFill>
              <a:srgbClr val="82C836"/>
            </a:solidFill>
            <a:ln>
              <a:noFill/>
            </a:ln>
            <a:effectLst/>
          </c:spPr>
          <c:invertIfNegative val="0"/>
          <c:dLbls>
            <c:dLbl>
              <c:idx val="0"/>
              <c:tx>
                <c:rich>
                  <a:bodyPr/>
                  <a:lstStyle/>
                  <a:p>
                    <a:r>
                      <a:rPr lang="en-US"/>
                      <a:t>61%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4E8-4FB9-983D-E4F2727B3867}"/>
                </c:ext>
              </c:extLst>
            </c:dLbl>
            <c:dLbl>
              <c:idx val="1"/>
              <c:tx>
                <c:rich>
                  <a:bodyPr/>
                  <a:lstStyle/>
                  <a:p>
                    <a:r>
                      <a:rPr lang="en-US"/>
                      <a:t>60%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4E8-4FB9-983D-E4F2727B3867}"/>
                </c:ext>
              </c:extLst>
            </c:dLbl>
            <c:dLbl>
              <c:idx val="2"/>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4E8-4FB9-983D-E4F2727B3867}"/>
                </c:ext>
              </c:extLst>
            </c:dLbl>
            <c:dLbl>
              <c:idx val="3"/>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4E8-4FB9-983D-E4F2727B3867}"/>
                </c:ext>
              </c:extLst>
            </c:dLbl>
            <c:dLbl>
              <c:idx val="4"/>
              <c:tx>
                <c:rich>
                  <a:bodyPr/>
                  <a:lstStyle/>
                  <a:p>
                    <a:r>
                      <a:rPr lang="en-US"/>
                      <a:t>59%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4E8-4FB9-983D-E4F2727B3867}"/>
                </c:ext>
              </c:extLst>
            </c:dLbl>
            <c:dLbl>
              <c:idx val="5"/>
              <c:tx>
                <c:rich>
                  <a:bodyPr/>
                  <a:lstStyle/>
                  <a:p>
                    <a:r>
                      <a:rPr lang="en-US"/>
                      <a:t>62%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4E8-4FB9-983D-E4F2727B3867}"/>
                </c:ext>
              </c:extLst>
            </c:dLbl>
            <c:dLbl>
              <c:idx val="6"/>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4E8-4FB9-983D-E4F2727B3867}"/>
                </c:ext>
              </c:extLst>
            </c:dLbl>
            <c:dLbl>
              <c:idx val="7"/>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4E8-4FB9-983D-E4F2727B3867}"/>
                </c:ext>
              </c:extLst>
            </c:dLbl>
            <c:dLbl>
              <c:idx val="8"/>
              <c:tx>
                <c:rich>
                  <a:bodyPr/>
                  <a:lstStyle/>
                  <a:p>
                    <a:r>
                      <a:rPr lang="en-US"/>
                      <a:t>58%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4E8-4FB9-983D-E4F2727B3867}"/>
                </c:ext>
              </c:extLst>
            </c:dLbl>
            <c:dLbl>
              <c:idx val="9"/>
              <c:tx>
                <c:rich>
                  <a:bodyPr/>
                  <a:lstStyle/>
                  <a:p>
                    <a:r>
                      <a:rPr lang="en-US"/>
                      <a:t>59%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4E8-4FB9-983D-E4F2727B3867}"/>
                </c:ext>
              </c:extLst>
            </c:dLbl>
            <c:dLbl>
              <c:idx val="10"/>
              <c:tx>
                <c:rich>
                  <a:bodyPr/>
                  <a:lstStyle/>
                  <a:p>
                    <a:r>
                      <a:rPr lang="en-US"/>
                      <a:t>62%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4E8-4FB9-983D-E4F2727B3867}"/>
                </c:ext>
              </c:extLst>
            </c:dLbl>
            <c:dLbl>
              <c:idx val="11"/>
              <c:tx>
                <c:rich>
                  <a:bodyPr/>
                  <a:lstStyle/>
                  <a:p>
                    <a:r>
                      <a:rPr lang="en-US"/>
                      <a:t>62%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4E8-4FB9-983D-E4F2727B386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Data!$T$41:$T$52</c:f>
              <c:numCache>
                <c:formatCode>0%</c:formatCode>
                <c:ptCount val="12"/>
                <c:pt idx="0">
                  <c:v>0.54003181360707631</c:v>
                </c:pt>
                <c:pt idx="1">
                  <c:v>0.53644768141991794</c:v>
                </c:pt>
                <c:pt idx="2">
                  <c:v>0.51572107566549119</c:v>
                </c:pt>
                <c:pt idx="3">
                  <c:v>0.5205810415545632</c:v>
                </c:pt>
                <c:pt idx="4">
                  <c:v>0.52666284495469406</c:v>
                </c:pt>
                <c:pt idx="5">
                  <c:v>0.56077323517937117</c:v>
                </c:pt>
                <c:pt idx="6">
                  <c:v>0.5182633033527847</c:v>
                </c:pt>
                <c:pt idx="7">
                  <c:v>0.51900356715419382</c:v>
                </c:pt>
                <c:pt idx="8">
                  <c:v>0.51828075298914966</c:v>
                </c:pt>
                <c:pt idx="9">
                  <c:v>0.53051669793256084</c:v>
                </c:pt>
                <c:pt idx="10">
                  <c:v>0.55442930466556462</c:v>
                </c:pt>
                <c:pt idx="11">
                  <c:v>0.56445712970034345</c:v>
                </c:pt>
              </c:numCache>
            </c:numRef>
          </c:val>
          <c:extLst>
            <c:ext xmlns:c16="http://schemas.microsoft.com/office/drawing/2014/chart" uri="{C3380CC4-5D6E-409C-BE32-E72D297353CC}">
              <c16:uniqueId val="{00000004-C6D8-4E95-8E2F-7D9B5B5DE6ED}"/>
            </c:ext>
          </c:extLst>
        </c:ser>
        <c:ser>
          <c:idx val="5"/>
          <c:order val="5"/>
          <c:tx>
            <c:strRef>
              <c:f>Data!$U$1</c:f>
              <c:strCache>
                <c:ptCount val="1"/>
                <c:pt idx="0">
                  <c:v>Colombia</c:v>
                </c:pt>
              </c:strCache>
            </c:strRef>
          </c:tx>
          <c:spPr>
            <a:solidFill>
              <a:srgbClr val="8BCD43"/>
            </a:solidFill>
            <a:ln>
              <a:noFill/>
            </a:ln>
            <a:effectLst/>
          </c:spPr>
          <c:invertIfNegative val="0"/>
          <c:cat>
            <c:numRef>
              <c:f>Data!$A$41:$A$52</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Data!$U$41:$U$52</c:f>
              <c:numCache>
                <c:formatCode>0%</c:formatCode>
                <c:ptCount val="12"/>
                <c:pt idx="0">
                  <c:v>6.880957596760974E-2</c:v>
                </c:pt>
                <c:pt idx="1">
                  <c:v>6.5535170004329096E-2</c:v>
                </c:pt>
                <c:pt idx="2">
                  <c:v>6.6436073529417536E-2</c:v>
                </c:pt>
                <c:pt idx="3">
                  <c:v>5.9468606569627977E-2</c:v>
                </c:pt>
                <c:pt idx="4">
                  <c:v>6.0690088340801661E-2</c:v>
                </c:pt>
                <c:pt idx="5">
                  <c:v>6.365506328572787E-2</c:v>
                </c:pt>
                <c:pt idx="6">
                  <c:v>6.1507717309782391E-2</c:v>
                </c:pt>
                <c:pt idx="7">
                  <c:v>5.5592769517868929E-2</c:v>
                </c:pt>
                <c:pt idx="8">
                  <c:v>6.0425761804161288E-2</c:v>
                </c:pt>
                <c:pt idx="9">
                  <c:v>6.023717060573533E-2</c:v>
                </c:pt>
                <c:pt idx="10">
                  <c:v>6.2045664007397534E-2</c:v>
                </c:pt>
                <c:pt idx="11">
                  <c:v>5.8005525721978514E-2</c:v>
                </c:pt>
              </c:numCache>
            </c:numRef>
          </c:val>
          <c:extLst>
            <c:ext xmlns:c16="http://schemas.microsoft.com/office/drawing/2014/chart" uri="{C3380CC4-5D6E-409C-BE32-E72D297353CC}">
              <c16:uniqueId val="{00000005-C6D8-4E95-8E2F-7D9B5B5DE6ED}"/>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Loaded</a:t>
                </a:r>
                <a:r>
                  <a:rPr lang="en-US" baseline="0"/>
                  <a:t> truck distribution</a:t>
                </a:r>
                <a:endParaRPr lang="en-US"/>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69189705729413E-2"/>
          <c:y val="3.3033033033033031E-2"/>
          <c:w val="0.89628225024958996"/>
          <c:h val="0.84110094346314812"/>
        </c:manualLayout>
      </c:layout>
      <c:barChart>
        <c:barDir val="bar"/>
        <c:grouping val="stacked"/>
        <c:varyColors val="0"/>
        <c:ser>
          <c:idx val="0"/>
          <c:order val="0"/>
          <c:tx>
            <c:strRef>
              <c:f>Data!$B$1</c:f>
              <c:strCache>
                <c:ptCount val="1"/>
                <c:pt idx="0">
                  <c:v>BOTA</c:v>
                </c:pt>
              </c:strCache>
            </c:strRef>
          </c:tx>
          <c:spPr>
            <a:solidFill>
              <a:schemeClr val="tx1">
                <a:lumMod val="40000"/>
                <a:lumOff val="60000"/>
              </a:schemeClr>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Data!$B$80:$B$91</c:f>
              <c:numCache>
                <c:formatCode>_(* #,##0_);_(* \(#,##0\);_(* "-"??_);_(@_)</c:formatCode>
                <c:ptCount val="12"/>
                <c:pt idx="0">
                  <c:v>789.40083244292703</c:v>
                </c:pt>
                <c:pt idx="1">
                  <c:v>506.90849758376459</c:v>
                </c:pt>
                <c:pt idx="2">
                  <c:v>487.58912531244823</c:v>
                </c:pt>
                <c:pt idx="3">
                  <c:v>585.21595209790121</c:v>
                </c:pt>
                <c:pt idx="4">
                  <c:v>740.00635492395952</c:v>
                </c:pt>
                <c:pt idx="5">
                  <c:v>633.10448935174702</c:v>
                </c:pt>
                <c:pt idx="6">
                  <c:v>461.41578921064786</c:v>
                </c:pt>
                <c:pt idx="7">
                  <c:v>424.79497254383955</c:v>
                </c:pt>
                <c:pt idx="8">
                  <c:v>437.42535296419305</c:v>
                </c:pt>
                <c:pt idx="9">
                  <c:v>492.78716748720842</c:v>
                </c:pt>
                <c:pt idx="10">
                  <c:v>565.80804392575146</c:v>
                </c:pt>
                <c:pt idx="11">
                  <c:v>461.0696982607692</c:v>
                </c:pt>
              </c:numCache>
            </c:numRef>
          </c:val>
          <c:extLst>
            <c:ext xmlns:c16="http://schemas.microsoft.com/office/drawing/2014/chart" uri="{C3380CC4-5D6E-409C-BE32-E72D297353CC}">
              <c16:uniqueId val="{00000000-6895-408B-9005-6D19572D9F11}"/>
            </c:ext>
          </c:extLst>
        </c:ser>
        <c:ser>
          <c:idx val="1"/>
          <c:order val="1"/>
          <c:tx>
            <c:strRef>
              <c:f>Data!$C$1</c:f>
              <c:strCache>
                <c:ptCount val="1"/>
                <c:pt idx="0">
                  <c:v>Zaragoza</c:v>
                </c:pt>
              </c:strCache>
            </c:strRef>
          </c:tx>
          <c:spPr>
            <a:solidFill>
              <a:srgbClr val="0070C0"/>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Data!$C$80:$C$91</c:f>
              <c:numCache>
                <c:formatCode>_(* #,##0_);_(* \(#,##0\);_(* "-"??_);_(@_)</c:formatCode>
                <c:ptCount val="12"/>
                <c:pt idx="0">
                  <c:v>3612.741534666513</c:v>
                </c:pt>
                <c:pt idx="1">
                  <c:v>2700.9693659779787</c:v>
                </c:pt>
                <c:pt idx="2">
                  <c:v>2069.6970043342112</c:v>
                </c:pt>
                <c:pt idx="3">
                  <c:v>1789.7734114883372</c:v>
                </c:pt>
                <c:pt idx="4">
                  <c:v>1432.9504780005257</c:v>
                </c:pt>
                <c:pt idx="5">
                  <c:v>1167.1848431565795</c:v>
                </c:pt>
                <c:pt idx="6">
                  <c:v>1505.8204699267353</c:v>
                </c:pt>
                <c:pt idx="7">
                  <c:v>1813.1489639002573</c:v>
                </c:pt>
                <c:pt idx="8">
                  <c:v>1873.870775072181</c:v>
                </c:pt>
                <c:pt idx="9">
                  <c:v>2284.6868560572061</c:v>
                </c:pt>
                <c:pt idx="10">
                  <c:v>2231.2156156298897</c:v>
                </c:pt>
                <c:pt idx="11">
                  <c:v>3972.2299963511018</c:v>
                </c:pt>
              </c:numCache>
            </c:numRef>
          </c:val>
          <c:extLst>
            <c:ext xmlns:c16="http://schemas.microsoft.com/office/drawing/2014/chart" uri="{C3380CC4-5D6E-409C-BE32-E72D297353CC}">
              <c16:uniqueId val="{00000001-6895-408B-9005-6D19572D9F11}"/>
            </c:ext>
          </c:extLst>
        </c:ser>
        <c:ser>
          <c:idx val="2"/>
          <c:order val="2"/>
          <c:tx>
            <c:strRef>
              <c:f>Data!$D$1</c:f>
              <c:strCache>
                <c:ptCount val="1"/>
                <c:pt idx="0">
                  <c:v>Santa Teresa</c:v>
                </c:pt>
              </c:strCache>
              <c:extLst xmlns:c15="http://schemas.microsoft.com/office/drawing/2012/chart"/>
            </c:strRef>
          </c:tx>
          <c:spPr>
            <a:solidFill>
              <a:srgbClr val="000000"/>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extLst xmlns:c15="http://schemas.microsoft.com/office/drawing/2012/chart"/>
            </c:numRef>
          </c:cat>
          <c:val>
            <c:numRef>
              <c:f>Data!$D$80:$D$91</c:f>
              <c:numCache>
                <c:formatCode>_(* #,##0_);_(* \(#,##0\);_(* "-"??_);_(@_)</c:formatCode>
                <c:ptCount val="12"/>
                <c:pt idx="0">
                  <c:v>176.55578537190181</c:v>
                </c:pt>
                <c:pt idx="1">
                  <c:v>116.48135237069577</c:v>
                </c:pt>
                <c:pt idx="2">
                  <c:v>160.78192807127351</c:v>
                </c:pt>
                <c:pt idx="3">
                  <c:v>190.88080420029544</c:v>
                </c:pt>
                <c:pt idx="4">
                  <c:v>1730.0770526990564</c:v>
                </c:pt>
                <c:pt idx="5">
                  <c:v>1841.3013974136015</c:v>
                </c:pt>
                <c:pt idx="6">
                  <c:v>1020.1760396268102</c:v>
                </c:pt>
                <c:pt idx="7">
                  <c:v>451.42620874232205</c:v>
                </c:pt>
                <c:pt idx="8">
                  <c:v>586.6328150843533</c:v>
                </c:pt>
                <c:pt idx="9">
                  <c:v>444.13766040902505</c:v>
                </c:pt>
                <c:pt idx="10">
                  <c:v>164.24916733212564</c:v>
                </c:pt>
                <c:pt idx="11">
                  <c:v>147.66256114225445</c:v>
                </c:pt>
              </c:numCache>
              <c:extLst xmlns:c15="http://schemas.microsoft.com/office/drawing/2012/chart"/>
            </c:numRef>
          </c:val>
          <c:extLst xmlns:c15="http://schemas.microsoft.com/office/drawing/2012/chart">
            <c:ext xmlns:c16="http://schemas.microsoft.com/office/drawing/2014/chart" uri="{C3380CC4-5D6E-409C-BE32-E72D297353CC}">
              <c16:uniqueId val="{00000002-6895-408B-9005-6D19572D9F11}"/>
            </c:ext>
          </c:extLst>
        </c:ser>
        <c:ser>
          <c:idx val="3"/>
          <c:order val="3"/>
          <c:tx>
            <c:strRef>
              <c:f>Data!$E$1</c:f>
              <c:strCache>
                <c:ptCount val="1"/>
                <c:pt idx="0">
                  <c:v>Brownsville</c:v>
                </c:pt>
              </c:strCache>
            </c:strRef>
          </c:tx>
          <c:spPr>
            <a:solidFill>
              <a:srgbClr val="FFC000"/>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Data!$E$80:$E$91</c:f>
              <c:numCache>
                <c:formatCode>_(* #,##0_);_(* \(#,##0\);_(* "-"??_);_(@_)</c:formatCode>
                <c:ptCount val="12"/>
                <c:pt idx="0">
                  <c:v>324.34745893991152</c:v>
                </c:pt>
                <c:pt idx="1">
                  <c:v>413.07423577902375</c:v>
                </c:pt>
                <c:pt idx="2">
                  <c:v>291.70615688568819</c:v>
                </c:pt>
                <c:pt idx="3">
                  <c:v>676.37484632032863</c:v>
                </c:pt>
                <c:pt idx="4">
                  <c:v>633.23293920236995</c:v>
                </c:pt>
                <c:pt idx="5">
                  <c:v>1606.9729355138086</c:v>
                </c:pt>
                <c:pt idx="6">
                  <c:v>1568.593372021809</c:v>
                </c:pt>
                <c:pt idx="7">
                  <c:v>1159.4676517550618</c:v>
                </c:pt>
                <c:pt idx="8">
                  <c:v>700.13511423270393</c:v>
                </c:pt>
                <c:pt idx="9">
                  <c:v>309.50847175292103</c:v>
                </c:pt>
                <c:pt idx="10">
                  <c:v>146.05619576535094</c:v>
                </c:pt>
                <c:pt idx="11">
                  <c:v>240.3604869375923</c:v>
                </c:pt>
              </c:numCache>
            </c:numRef>
          </c:val>
          <c:extLst>
            <c:ext xmlns:c16="http://schemas.microsoft.com/office/drawing/2014/chart" uri="{C3380CC4-5D6E-409C-BE32-E72D297353CC}">
              <c16:uniqueId val="{00000003-6895-408B-9005-6D19572D9F11}"/>
            </c:ext>
          </c:extLst>
        </c:ser>
        <c:ser>
          <c:idx val="4"/>
          <c:order val="4"/>
          <c:tx>
            <c:strRef>
              <c:f>Data!$F$1</c:f>
              <c:strCache>
                <c:ptCount val="1"/>
                <c:pt idx="0">
                  <c:v>World Trade</c:v>
                </c:pt>
              </c:strCache>
            </c:strRef>
          </c:tx>
          <c:spPr>
            <a:solidFill>
              <a:srgbClr val="00B050"/>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Data!$F$80:$F$91</c:f>
              <c:numCache>
                <c:formatCode>_(* #,##0_);_(* \(#,##0\);_(* "-"??_);_(@_)</c:formatCode>
                <c:ptCount val="12"/>
                <c:pt idx="0">
                  <c:v>7619.7268162785995</c:v>
                </c:pt>
                <c:pt idx="1">
                  <c:v>7104.1248087186896</c:v>
                </c:pt>
                <c:pt idx="2">
                  <c:v>7376.5253622957762</c:v>
                </c:pt>
                <c:pt idx="3">
                  <c:v>5425.2199794586486</c:v>
                </c:pt>
                <c:pt idx="4">
                  <c:v>5331.0350916909965</c:v>
                </c:pt>
                <c:pt idx="5">
                  <c:v>3185.6212724685925</c:v>
                </c:pt>
                <c:pt idx="6">
                  <c:v>4929.4149315630211</c:v>
                </c:pt>
                <c:pt idx="7">
                  <c:v>4226.1014451137553</c:v>
                </c:pt>
                <c:pt idx="8">
                  <c:v>6482.6523236165831</c:v>
                </c:pt>
                <c:pt idx="9">
                  <c:v>7043.7694180738072</c:v>
                </c:pt>
                <c:pt idx="10">
                  <c:v>6112.4311196728149</c:v>
                </c:pt>
                <c:pt idx="11">
                  <c:v>9667.0695888008813</c:v>
                </c:pt>
              </c:numCache>
            </c:numRef>
          </c:val>
          <c:extLst>
            <c:ext xmlns:c16="http://schemas.microsoft.com/office/drawing/2014/chart" uri="{C3380CC4-5D6E-409C-BE32-E72D297353CC}">
              <c16:uniqueId val="{00000004-6895-408B-9005-6D19572D9F11}"/>
            </c:ext>
          </c:extLst>
        </c:ser>
        <c:ser>
          <c:idx val="5"/>
          <c:order val="5"/>
          <c:tx>
            <c:strRef>
              <c:f>Data!$G$1</c:f>
              <c:strCache>
                <c:ptCount val="1"/>
                <c:pt idx="0">
                  <c:v>Colombia</c:v>
                </c:pt>
              </c:strCache>
            </c:strRef>
          </c:tx>
          <c:spPr>
            <a:solidFill>
              <a:srgbClr val="92D050"/>
            </a:solidFill>
            <a:ln>
              <a:noFill/>
            </a:ln>
            <a:effectLst/>
          </c:spPr>
          <c:invertIfNegative val="0"/>
          <c:cat>
            <c:numRef>
              <c:f>Data!$A$80:$A$91</c:f>
              <c:numCache>
                <c:formatCode>mmm\-yy</c:formatCode>
                <c:ptCount val="1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Data!$G$80:$G$91</c:f>
              <c:numCache>
                <c:formatCode>_(* #,##0_);_(* \(#,##0\);_(* "-"??_);_(@_)</c:formatCode>
                <c:ptCount val="12"/>
                <c:pt idx="0">
                  <c:v>9653.7363799826599</c:v>
                </c:pt>
                <c:pt idx="1">
                  <c:v>8946.0281376972307</c:v>
                </c:pt>
                <c:pt idx="2">
                  <c:v>8846.7852256823317</c:v>
                </c:pt>
                <c:pt idx="3">
                  <c:v>8794.9387462428458</c:v>
                </c:pt>
                <c:pt idx="4">
                  <c:v>9293.8893661639377</c:v>
                </c:pt>
                <c:pt idx="5">
                  <c:v>9448.0417178111693</c:v>
                </c:pt>
                <c:pt idx="6">
                  <c:v>7566.2200785556006</c:v>
                </c:pt>
                <c:pt idx="7">
                  <c:v>8791.5624484130767</c:v>
                </c:pt>
                <c:pt idx="8">
                  <c:v>7472.91131229639</c:v>
                </c:pt>
                <c:pt idx="9">
                  <c:v>10419.142205998607</c:v>
                </c:pt>
                <c:pt idx="10">
                  <c:v>12065.157394625945</c:v>
                </c:pt>
                <c:pt idx="11">
                  <c:v>8962.6161819015961</c:v>
                </c:pt>
              </c:numCache>
            </c:numRef>
          </c:val>
          <c:extLst>
            <c:ext xmlns:c16="http://schemas.microsoft.com/office/drawing/2014/chart" uri="{C3380CC4-5D6E-409C-BE32-E72D297353CC}">
              <c16:uniqueId val="{00000005-6895-408B-9005-6D19572D9F11}"/>
            </c:ext>
          </c:extLst>
        </c:ser>
        <c:dLbls>
          <c:showLegendKey val="0"/>
          <c:showVal val="0"/>
          <c:showCatName val="0"/>
          <c:showSerName val="0"/>
          <c:showPercent val="0"/>
          <c:showBubbleSize val="0"/>
        </c:dLbls>
        <c:gapWidth val="150"/>
        <c:overlap val="100"/>
        <c:axId val="1590649327"/>
        <c:axId val="1590662639"/>
        <c:extLst/>
      </c:barChart>
      <c:dateAx>
        <c:axId val="1590649327"/>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62639"/>
        <c:crosses val="autoZero"/>
        <c:auto val="1"/>
        <c:lblOffset val="100"/>
        <c:baseTimeUnit val="months"/>
      </c:dateAx>
      <c:valAx>
        <c:axId val="159066263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r>
                  <a:rPr lang="en-US"/>
                  <a:t>Number of loaded trucks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crossAx val="1590649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100">
          <a:solidFill>
            <a:schemeClr val="bg1">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AA479-DFF0-4B73-B354-3D30CED1CCBF}" type="doc">
      <dgm:prSet loTypeId="urn:microsoft.com/office/officeart/2008/layout/RadialCluster" loCatId="cycle" qsTypeId="urn:microsoft.com/office/officeart/2005/8/quickstyle/simple4" qsCatId="simple" csTypeId="urn:microsoft.com/office/officeart/2005/8/colors/accent1_2" csCatId="accent1" phldr="1"/>
      <dgm:spPr/>
      <dgm:t>
        <a:bodyPr/>
        <a:lstStyle/>
        <a:p>
          <a:endParaRPr lang="en-US"/>
        </a:p>
      </dgm:t>
    </dgm:pt>
    <dgm:pt modelId="{F5A2D910-5C8B-4681-B644-B48799F8CB8A}">
      <dgm:prSet phldrT="[Text]" custT="1"/>
      <dgm:spPr/>
      <dgm:t>
        <a:bodyPr/>
        <a:lstStyle/>
        <a:p>
          <a:r>
            <a:rPr lang="en-US" sz="2000">
              <a:latin typeface="Times New Roman" panose="02020603050405020304" pitchFamily="18" charset="0"/>
              <a:cs typeface="Times New Roman" panose="02020603050405020304" pitchFamily="18" charset="0"/>
            </a:rPr>
            <a:t>Export HS Code</a:t>
          </a:r>
        </a:p>
      </dgm:t>
    </dgm:pt>
    <dgm:pt modelId="{91768D5B-A914-4B05-B497-D1C7FD7ECE2B}" type="parTrans" cxnId="{1575DF11-57F7-4A50-A33B-3BC02423EBCE}">
      <dgm:prSet/>
      <dgm:spPr/>
      <dgm:t>
        <a:bodyPr/>
        <a:lstStyle/>
        <a:p>
          <a:endParaRPr lang="en-US" sz="2400">
            <a:latin typeface="Times New Roman" panose="02020603050405020304" pitchFamily="18" charset="0"/>
            <a:cs typeface="Times New Roman" panose="02020603050405020304" pitchFamily="18" charset="0"/>
          </a:endParaRPr>
        </a:p>
      </dgm:t>
    </dgm:pt>
    <dgm:pt modelId="{9AC21C48-343D-4067-91A4-76BFBAE3D8E0}" type="sibTrans" cxnId="{1575DF11-57F7-4A50-A33B-3BC02423EBCE}">
      <dgm:prSet/>
      <dgm:spPr/>
      <dgm:t>
        <a:bodyPr/>
        <a:lstStyle/>
        <a:p>
          <a:endParaRPr lang="en-US" sz="2400">
            <a:latin typeface="Times New Roman" panose="02020603050405020304" pitchFamily="18" charset="0"/>
            <a:cs typeface="Times New Roman" panose="02020603050405020304" pitchFamily="18" charset="0"/>
          </a:endParaRPr>
        </a:p>
      </dgm:t>
    </dgm:pt>
    <dgm:pt modelId="{6902F2D2-E95B-4FF2-9BB2-F7DEEF29D23F}">
      <dgm:prSet phldrT="[Text]" custT="1"/>
      <dgm:spPr/>
      <dgm:t>
        <a:bodyPr spcFirstLastPara="0" vert="horz" wrap="square" lIns="60960" tIns="60960" rIns="60960" bIns="60960" numCol="1" spcCol="1270" anchor="ctr" anchorCtr="0"/>
        <a:lstStyle/>
        <a:p>
          <a:pPr marL="0" lvl="0" indent="0" algn="ctr" defTabSz="1066800">
            <a:lnSpc>
              <a:spcPct val="90000"/>
            </a:lnSpc>
            <a:spcBef>
              <a:spcPct val="0"/>
            </a:spcBef>
            <a:spcAft>
              <a:spcPct val="35000"/>
            </a:spcAft>
            <a:buNone/>
          </a:pPr>
          <a:r>
            <a:rPr lang="en-US" sz="1400" kern="1200">
              <a:latin typeface="Times New Roman" panose="02020603050405020304" pitchFamily="18" charset="0"/>
              <a:ea typeface="+mn-ea"/>
              <a:cs typeface="Times New Roman" panose="02020603050405020304" pitchFamily="18" charset="0"/>
            </a:rPr>
            <a:t>Manufactured Goods</a:t>
          </a:r>
        </a:p>
      </dgm:t>
    </dgm:pt>
    <dgm:pt modelId="{1D774177-1A4F-49B1-A20C-D922985CA600}" type="parTrans" cxnId="{5F58ED39-51E2-4EA6-B8C2-685D4795AEB2}">
      <dgm:prSet/>
      <dgm:spPr>
        <a:ln w="38100">
          <a:solidFill>
            <a:srgbClr val="718B5C"/>
          </a:solidFill>
        </a:ln>
      </dgm:spPr>
      <dgm:t>
        <a:bodyPr/>
        <a:lstStyle/>
        <a:p>
          <a:endParaRPr lang="en-US" sz="2400">
            <a:latin typeface="Times New Roman" panose="02020603050405020304" pitchFamily="18" charset="0"/>
            <a:cs typeface="Times New Roman" panose="02020603050405020304" pitchFamily="18" charset="0"/>
          </a:endParaRPr>
        </a:p>
      </dgm:t>
    </dgm:pt>
    <dgm:pt modelId="{7115E325-EA6E-4F92-8E6C-0B26A3F4F2B1}" type="sibTrans" cxnId="{5F58ED39-51E2-4EA6-B8C2-685D4795AEB2}">
      <dgm:prSet/>
      <dgm:spPr/>
      <dgm:t>
        <a:bodyPr/>
        <a:lstStyle/>
        <a:p>
          <a:endParaRPr lang="en-US" sz="2400">
            <a:latin typeface="Times New Roman" panose="02020603050405020304" pitchFamily="18" charset="0"/>
            <a:cs typeface="Times New Roman" panose="02020603050405020304" pitchFamily="18" charset="0"/>
          </a:endParaRPr>
        </a:p>
      </dgm:t>
    </dgm:pt>
    <dgm:pt modelId="{2BF5AF4A-495E-4AA6-977E-6794167F3AEA}">
      <dgm:prSet phldrT="[Text]" custT="1"/>
      <dgm:spPr/>
      <dgm:t>
        <a:bodyPr/>
        <a:lstStyle/>
        <a:p>
          <a:r>
            <a:rPr lang="en-US" sz="1400">
              <a:latin typeface="Times New Roman" panose="02020603050405020304" pitchFamily="18" charset="0"/>
              <a:cs typeface="Times New Roman" panose="02020603050405020304" pitchFamily="18" charset="0"/>
            </a:rPr>
            <a:t>Other</a:t>
          </a:r>
        </a:p>
      </dgm:t>
    </dgm:pt>
    <dgm:pt modelId="{07CFF7E1-1CA2-4C78-87A0-62E0B844A563}" type="parTrans" cxnId="{8A0657BA-650D-4035-9782-71906DFDEEFB}">
      <dgm:prSet/>
      <dgm:spPr>
        <a:ln w="38100">
          <a:solidFill>
            <a:srgbClr val="718B5C"/>
          </a:solidFill>
        </a:ln>
      </dgm:spPr>
      <dgm:t>
        <a:bodyPr/>
        <a:lstStyle/>
        <a:p>
          <a:endParaRPr lang="en-US" sz="2400">
            <a:latin typeface="Times New Roman" panose="02020603050405020304" pitchFamily="18" charset="0"/>
            <a:cs typeface="Times New Roman" panose="02020603050405020304" pitchFamily="18" charset="0"/>
          </a:endParaRPr>
        </a:p>
      </dgm:t>
    </dgm:pt>
    <dgm:pt modelId="{4A75BD2C-EB77-467C-96A8-1DA61DDF3AC0}" type="sibTrans" cxnId="{8A0657BA-650D-4035-9782-71906DFDEEFB}">
      <dgm:prSet/>
      <dgm:spPr/>
      <dgm:t>
        <a:bodyPr/>
        <a:lstStyle/>
        <a:p>
          <a:endParaRPr lang="en-US" sz="2400">
            <a:latin typeface="Times New Roman" panose="02020603050405020304" pitchFamily="18" charset="0"/>
            <a:cs typeface="Times New Roman" panose="02020603050405020304" pitchFamily="18" charset="0"/>
          </a:endParaRPr>
        </a:p>
      </dgm:t>
    </dgm:pt>
    <dgm:pt modelId="{38192D6A-C5B4-4BF4-83E2-C5D32FEB4561}">
      <dgm:prSet phldrT="[Text]" custT="1"/>
      <dgm:spPr/>
      <dgm:t>
        <a:bodyPr/>
        <a:lstStyle/>
        <a:p>
          <a:r>
            <a:rPr lang="en-US" sz="1200">
              <a:latin typeface="Times New Roman" panose="02020603050405020304" pitchFamily="18" charset="0"/>
              <a:cs typeface="Times New Roman" panose="02020603050405020304" pitchFamily="18" charset="0"/>
            </a:rPr>
            <a:t>Just in time</a:t>
          </a:r>
        </a:p>
      </dgm:t>
    </dgm:pt>
    <dgm:pt modelId="{92800974-9093-494E-8B74-A896B3A90B19}" type="parTrans" cxnId="{46E9030C-EBF8-4815-8739-75B439EDCDDB}">
      <dgm:prSet/>
      <dgm:spPr/>
      <dgm:t>
        <a:bodyPr/>
        <a:lstStyle/>
        <a:p>
          <a:endParaRPr lang="en-US" sz="2400">
            <a:latin typeface="Times New Roman" panose="02020603050405020304" pitchFamily="18" charset="0"/>
            <a:cs typeface="Times New Roman" panose="02020603050405020304" pitchFamily="18" charset="0"/>
          </a:endParaRPr>
        </a:p>
      </dgm:t>
    </dgm:pt>
    <dgm:pt modelId="{C481B6BC-DD9B-4A74-AF71-DAF6030E4DE2}" type="sibTrans" cxnId="{46E9030C-EBF8-4815-8739-75B439EDCDDB}">
      <dgm:prSet/>
      <dgm:spPr/>
      <dgm:t>
        <a:bodyPr/>
        <a:lstStyle/>
        <a:p>
          <a:endParaRPr lang="en-US" sz="2400">
            <a:latin typeface="Times New Roman" panose="02020603050405020304" pitchFamily="18" charset="0"/>
            <a:cs typeface="Times New Roman" panose="02020603050405020304" pitchFamily="18" charset="0"/>
          </a:endParaRPr>
        </a:p>
      </dgm:t>
    </dgm:pt>
    <dgm:pt modelId="{CBC9749A-E57F-4C2D-AFDD-A7F4C3F61A97}">
      <dgm:prSet phldrT="[Text]" custT="1"/>
      <dgm:spPr/>
      <dgm:t>
        <a:bodyPr/>
        <a:lstStyle/>
        <a:p>
          <a:r>
            <a:rPr lang="en-US" sz="1100">
              <a:latin typeface="Times New Roman" panose="02020603050405020304" pitchFamily="18" charset="0"/>
              <a:cs typeface="Times New Roman" panose="02020603050405020304" pitchFamily="18" charset="0"/>
            </a:rPr>
            <a:t>Non </a:t>
          </a:r>
        </a:p>
        <a:p>
          <a:r>
            <a:rPr lang="en-US" sz="1100">
              <a:latin typeface="Times New Roman" panose="02020603050405020304" pitchFamily="18" charset="0"/>
              <a:cs typeface="Times New Roman" panose="02020603050405020304" pitchFamily="18" charset="0"/>
            </a:rPr>
            <a:t>Just in time</a:t>
          </a:r>
        </a:p>
      </dgm:t>
    </dgm:pt>
    <dgm:pt modelId="{74458645-BBB4-4A03-9777-5DFE2641967F}" type="parTrans" cxnId="{A1031BEC-B595-43D9-BA8C-FE3A45238C74}">
      <dgm:prSet/>
      <dgm:spPr/>
      <dgm:t>
        <a:bodyPr/>
        <a:lstStyle/>
        <a:p>
          <a:endParaRPr lang="en-US" sz="2400">
            <a:latin typeface="Times New Roman" panose="02020603050405020304" pitchFamily="18" charset="0"/>
            <a:cs typeface="Times New Roman" panose="02020603050405020304" pitchFamily="18" charset="0"/>
          </a:endParaRPr>
        </a:p>
      </dgm:t>
    </dgm:pt>
    <dgm:pt modelId="{200CAF81-31DF-45EB-9BB6-1676C8EBC6F7}" type="sibTrans" cxnId="{A1031BEC-B595-43D9-BA8C-FE3A45238C74}">
      <dgm:prSet/>
      <dgm:spPr/>
      <dgm:t>
        <a:bodyPr/>
        <a:lstStyle/>
        <a:p>
          <a:endParaRPr lang="en-US" sz="2400">
            <a:latin typeface="Times New Roman" panose="02020603050405020304" pitchFamily="18" charset="0"/>
            <a:cs typeface="Times New Roman" panose="02020603050405020304" pitchFamily="18" charset="0"/>
          </a:endParaRPr>
        </a:p>
      </dgm:t>
    </dgm:pt>
    <dgm:pt modelId="{58B96995-058E-4BCC-9567-35D5EB58A483}">
      <dgm:prSet phldrT="[Text]" custT="1"/>
      <dgm:spPr/>
      <dgm:t>
        <a:bodyPr/>
        <a:lstStyle/>
        <a:p>
          <a:r>
            <a:rPr lang="en-US" sz="1400">
              <a:latin typeface="Times New Roman" panose="02020603050405020304" pitchFamily="18" charset="0"/>
              <a:cs typeface="Times New Roman" panose="02020603050405020304" pitchFamily="18" charset="0"/>
            </a:rPr>
            <a:t>Agricultural Goods</a:t>
          </a:r>
        </a:p>
      </dgm:t>
    </dgm:pt>
    <dgm:pt modelId="{0DAC22C0-DE64-4EFA-9B12-9A88871AFD8E}" type="parTrans" cxnId="{A46B7888-55C0-4502-9DEA-6E702BF58448}">
      <dgm:prSet/>
      <dgm:spPr>
        <a:ln w="38100">
          <a:solidFill>
            <a:srgbClr val="718B5C"/>
          </a:solidFill>
        </a:ln>
      </dgm:spPr>
      <dgm:t>
        <a:bodyPr/>
        <a:lstStyle/>
        <a:p>
          <a:endParaRPr lang="en-US" sz="2400">
            <a:latin typeface="Times New Roman" panose="02020603050405020304" pitchFamily="18" charset="0"/>
            <a:cs typeface="Times New Roman" panose="02020603050405020304" pitchFamily="18" charset="0"/>
          </a:endParaRPr>
        </a:p>
      </dgm:t>
    </dgm:pt>
    <dgm:pt modelId="{D05CE877-C641-4D83-ABAC-C926897F15C9}" type="sibTrans" cxnId="{A46B7888-55C0-4502-9DEA-6E702BF58448}">
      <dgm:prSet/>
      <dgm:spPr/>
      <dgm:t>
        <a:bodyPr/>
        <a:lstStyle/>
        <a:p>
          <a:endParaRPr lang="en-US" sz="2400">
            <a:latin typeface="Times New Roman" panose="02020603050405020304" pitchFamily="18" charset="0"/>
            <a:cs typeface="Times New Roman" panose="02020603050405020304" pitchFamily="18" charset="0"/>
          </a:endParaRPr>
        </a:p>
      </dgm:t>
    </dgm:pt>
    <dgm:pt modelId="{CDE96856-161E-4FC4-96F3-0F26DAF88A09}">
      <dgm:prSet phldrT="[Text]" custT="1"/>
      <dgm:spPr/>
      <dgm:t>
        <a:bodyPr/>
        <a:lstStyle/>
        <a:p>
          <a:r>
            <a:rPr lang="en-US" sz="1200">
              <a:latin typeface="Times New Roman" panose="02020603050405020304" pitchFamily="18" charset="0"/>
              <a:cs typeface="Times New Roman" panose="02020603050405020304" pitchFamily="18" charset="0"/>
            </a:rPr>
            <a:t>Perishables</a:t>
          </a:r>
        </a:p>
      </dgm:t>
    </dgm:pt>
    <dgm:pt modelId="{DBA56036-3ACF-4656-839A-EF97ECFB39B5}" type="parTrans" cxnId="{DA174D30-C775-49BC-9AD1-B948B4717BBE}">
      <dgm:prSet/>
      <dgm:spPr/>
      <dgm:t>
        <a:bodyPr/>
        <a:lstStyle/>
        <a:p>
          <a:endParaRPr lang="en-US" sz="2400">
            <a:latin typeface="Times New Roman" panose="02020603050405020304" pitchFamily="18" charset="0"/>
            <a:cs typeface="Times New Roman" panose="02020603050405020304" pitchFamily="18" charset="0"/>
          </a:endParaRPr>
        </a:p>
      </dgm:t>
    </dgm:pt>
    <dgm:pt modelId="{5F86B465-255C-4D5E-B528-DC55BE8A7B3E}" type="sibTrans" cxnId="{DA174D30-C775-49BC-9AD1-B948B4717BBE}">
      <dgm:prSet/>
      <dgm:spPr/>
      <dgm:t>
        <a:bodyPr/>
        <a:lstStyle/>
        <a:p>
          <a:endParaRPr lang="en-US" sz="2400">
            <a:latin typeface="Times New Roman" panose="02020603050405020304" pitchFamily="18" charset="0"/>
            <a:cs typeface="Times New Roman" panose="02020603050405020304" pitchFamily="18" charset="0"/>
          </a:endParaRPr>
        </a:p>
      </dgm:t>
    </dgm:pt>
    <dgm:pt modelId="{72C1AEA2-2421-4910-87DA-C3EA2151C71A}">
      <dgm:prSet phldrT="[Text]" custT="1"/>
      <dgm:spPr/>
      <dgm:t>
        <a:bodyPr/>
        <a:lstStyle/>
        <a:p>
          <a:r>
            <a:rPr lang="en-US" sz="1200">
              <a:latin typeface="Times New Roman" panose="02020603050405020304" pitchFamily="18" charset="0"/>
              <a:cs typeface="Times New Roman" panose="02020603050405020304" pitchFamily="18" charset="0"/>
            </a:rPr>
            <a:t>Non-Perishables</a:t>
          </a:r>
        </a:p>
      </dgm:t>
    </dgm:pt>
    <dgm:pt modelId="{E274FE76-53B5-45FF-A3F7-4256E8C6EB71}" type="parTrans" cxnId="{1F41290B-4C95-4597-B3E9-62EFFBD3D01D}">
      <dgm:prSet/>
      <dgm:spPr/>
      <dgm:t>
        <a:bodyPr/>
        <a:lstStyle/>
        <a:p>
          <a:endParaRPr lang="en-US" sz="2400">
            <a:latin typeface="Times New Roman" panose="02020603050405020304" pitchFamily="18" charset="0"/>
            <a:cs typeface="Times New Roman" panose="02020603050405020304" pitchFamily="18" charset="0"/>
          </a:endParaRPr>
        </a:p>
      </dgm:t>
    </dgm:pt>
    <dgm:pt modelId="{581E0F90-5A2B-4560-88A8-6C327DE9E894}" type="sibTrans" cxnId="{1F41290B-4C95-4597-B3E9-62EFFBD3D01D}">
      <dgm:prSet/>
      <dgm:spPr/>
      <dgm:t>
        <a:bodyPr/>
        <a:lstStyle/>
        <a:p>
          <a:endParaRPr lang="en-US" sz="2400">
            <a:latin typeface="Times New Roman" panose="02020603050405020304" pitchFamily="18" charset="0"/>
            <a:cs typeface="Times New Roman" panose="02020603050405020304" pitchFamily="18" charset="0"/>
          </a:endParaRPr>
        </a:p>
      </dgm:t>
    </dgm:pt>
    <dgm:pt modelId="{9276351F-3EBE-428C-B967-5E30B930354E}" type="pres">
      <dgm:prSet presAssocID="{7B3AA479-DFF0-4B73-B354-3D30CED1CCBF}" presName="Name0" presStyleCnt="0">
        <dgm:presLayoutVars>
          <dgm:chMax val="1"/>
          <dgm:chPref val="1"/>
          <dgm:dir/>
          <dgm:animOne val="branch"/>
          <dgm:animLvl val="lvl"/>
        </dgm:presLayoutVars>
      </dgm:prSet>
      <dgm:spPr/>
    </dgm:pt>
    <dgm:pt modelId="{E5FCD73C-A70F-46CF-A0B8-B568D36AF777}" type="pres">
      <dgm:prSet presAssocID="{F5A2D910-5C8B-4681-B644-B48799F8CB8A}" presName="textCenter" presStyleLbl="node1" presStyleIdx="0" presStyleCnt="8" custScaleX="145365" custLinFactNeighborX="51301" custLinFactNeighborY="35130"/>
      <dgm:spPr/>
    </dgm:pt>
    <dgm:pt modelId="{79ADFEF6-2754-441D-B8E3-1D866078614A}" type="pres">
      <dgm:prSet presAssocID="{F5A2D910-5C8B-4681-B644-B48799F8CB8A}" presName="cycle_1" presStyleCnt="0"/>
      <dgm:spPr/>
    </dgm:pt>
    <dgm:pt modelId="{E3C2E0E4-0228-42C8-871D-E1C0AACF4956}" type="pres">
      <dgm:prSet presAssocID="{6902F2D2-E95B-4FF2-9BB2-F7DEEF29D23F}" presName="childCenter1" presStyleLbl="node1" presStyleIdx="1" presStyleCnt="8" custScaleX="256016" custLinFactNeighborX="71307" custLinFactNeighborY="12744"/>
      <dgm:spPr>
        <a:xfrm>
          <a:off x="5083624" y="1284039"/>
          <a:ext cx="1430700" cy="859811"/>
        </a:xfrm>
        <a:prstGeom prst="roundRect">
          <a:avLst/>
        </a:prstGeom>
      </dgm:spPr>
    </dgm:pt>
    <dgm:pt modelId="{F2C8F999-A1A4-43C7-B822-C0AF10F4049F}" type="pres">
      <dgm:prSet presAssocID="{92800974-9093-494E-8B74-A896B3A90B19}" presName="Name141" presStyleLbl="parChTrans1D3" presStyleIdx="0" presStyleCnt="4"/>
      <dgm:spPr/>
    </dgm:pt>
    <dgm:pt modelId="{0EDF55F0-5EB3-4D35-8530-06BC14287C61}" type="pres">
      <dgm:prSet presAssocID="{38192D6A-C5B4-4BF4-83E2-C5D32FEB4561}" presName="text1" presStyleLbl="node1" presStyleIdx="2" presStyleCnt="8" custScaleX="170842" custRadScaleRad="66297" custRadScaleInc="86448">
        <dgm:presLayoutVars>
          <dgm:bulletEnabled val="1"/>
        </dgm:presLayoutVars>
      </dgm:prSet>
      <dgm:spPr/>
    </dgm:pt>
    <dgm:pt modelId="{C60EE744-59DA-4BCE-A36D-13208DF26571}" type="pres">
      <dgm:prSet presAssocID="{74458645-BBB4-4A03-9777-5DFE2641967F}" presName="Name141" presStyleLbl="parChTrans1D3" presStyleIdx="1" presStyleCnt="4"/>
      <dgm:spPr/>
    </dgm:pt>
    <dgm:pt modelId="{48E5DA00-6CCB-4B66-9560-8AA686DF1072}" type="pres">
      <dgm:prSet presAssocID="{CBC9749A-E57F-4C2D-AFDD-A7F4C3F61A97}" presName="text1" presStyleLbl="node1" presStyleIdx="3" presStyleCnt="8" custScaleX="157143" custRadScaleRad="251175" custRadScaleInc="35387">
        <dgm:presLayoutVars>
          <dgm:bulletEnabled val="1"/>
        </dgm:presLayoutVars>
      </dgm:prSet>
      <dgm:spPr/>
    </dgm:pt>
    <dgm:pt modelId="{163418DC-5AE1-41BC-A374-0DECD37DA735}" type="pres">
      <dgm:prSet presAssocID="{1D774177-1A4F-49B1-A20C-D922985CA600}" presName="Name144" presStyleLbl="parChTrans1D2" presStyleIdx="0" presStyleCnt="3"/>
      <dgm:spPr>
        <a:xfrm rot="16200000">
          <a:off x="5476053" y="2466772"/>
          <a:ext cx="645843" cy="0"/>
        </a:xfrm>
        <a:custGeom>
          <a:avLst/>
          <a:gdLst/>
          <a:ahLst/>
          <a:cxnLst/>
          <a:rect l="0" t="0" r="0" b="0"/>
          <a:pathLst>
            <a:path>
              <a:moveTo>
                <a:pt x="0" y="0"/>
              </a:moveTo>
              <a:lnTo>
                <a:pt x="645843" y="0"/>
              </a:lnTo>
            </a:path>
          </a:pathLst>
        </a:custGeom>
      </dgm:spPr>
    </dgm:pt>
    <dgm:pt modelId="{0C4642E7-9AE1-4431-A620-AB4F9B0D195B}" type="pres">
      <dgm:prSet presAssocID="{F5A2D910-5C8B-4681-B644-B48799F8CB8A}" presName="cycle_2" presStyleCnt="0"/>
      <dgm:spPr/>
    </dgm:pt>
    <dgm:pt modelId="{9DFE38AD-9736-4890-997C-91B12B544FA9}" type="pres">
      <dgm:prSet presAssocID="{2BF5AF4A-495E-4AA6-977E-6794167F3AEA}" presName="childCenter2" presStyleLbl="node1" presStyleIdx="4" presStyleCnt="8" custLinFactNeighborX="22893" custLinFactNeighborY="24112"/>
      <dgm:spPr/>
    </dgm:pt>
    <dgm:pt modelId="{B951FBF0-3CE1-43F5-A842-D8B3476EFA61}" type="pres">
      <dgm:prSet presAssocID="{07CFF7E1-1CA2-4C78-87A0-62E0B844A563}" presName="Name221" presStyleLbl="parChTrans1D2" presStyleIdx="1" presStyleCnt="3"/>
      <dgm:spPr>
        <a:xfrm rot="2099521">
          <a:off x="6723683" y="4244542"/>
          <a:ext cx="387777" cy="0"/>
        </a:xfrm>
        <a:custGeom>
          <a:avLst/>
          <a:gdLst/>
          <a:ahLst/>
          <a:cxnLst/>
          <a:rect l="0" t="0" r="0" b="0"/>
          <a:pathLst>
            <a:path>
              <a:moveTo>
                <a:pt x="0" y="0"/>
              </a:moveTo>
              <a:lnTo>
                <a:pt x="387777" y="0"/>
              </a:lnTo>
            </a:path>
          </a:pathLst>
        </a:custGeom>
      </dgm:spPr>
    </dgm:pt>
    <dgm:pt modelId="{9B152073-AA01-4853-BB20-D40E0067FBC0}" type="pres">
      <dgm:prSet presAssocID="{F5A2D910-5C8B-4681-B644-B48799F8CB8A}" presName="cycle_3" presStyleCnt="0"/>
      <dgm:spPr/>
    </dgm:pt>
    <dgm:pt modelId="{117CBDF2-C260-417E-8E1D-AC33032F157C}" type="pres">
      <dgm:prSet presAssocID="{58B96995-058E-4BCC-9567-35D5EB58A483}" presName="childCenter3" presStyleLbl="node1" presStyleIdx="5" presStyleCnt="8" custScaleX="187998" custLinFactNeighborX="-44157" custLinFactNeighborY="-16541"/>
      <dgm:spPr/>
    </dgm:pt>
    <dgm:pt modelId="{E1651C36-78E6-4CF5-AE06-9B444261F60D}" type="pres">
      <dgm:prSet presAssocID="{DBA56036-3ACF-4656-839A-EF97ECFB39B5}" presName="Name285" presStyleLbl="parChTrans1D3" presStyleIdx="2" presStyleCnt="4"/>
      <dgm:spPr/>
    </dgm:pt>
    <dgm:pt modelId="{C08513AE-9791-4CC6-9BCD-AC894956B0C7}" type="pres">
      <dgm:prSet presAssocID="{CDE96856-161E-4FC4-96F3-0F26DAF88A09}" presName="text3" presStyleLbl="node1" presStyleIdx="6" presStyleCnt="8" custScaleX="173433" custRadScaleRad="231256" custRadScaleInc="65803">
        <dgm:presLayoutVars>
          <dgm:bulletEnabled val="1"/>
        </dgm:presLayoutVars>
      </dgm:prSet>
      <dgm:spPr/>
    </dgm:pt>
    <dgm:pt modelId="{BD86A23E-F2D9-4F84-A35D-75BE26EFA753}" type="pres">
      <dgm:prSet presAssocID="{E274FE76-53B5-45FF-A3F7-4256E8C6EB71}" presName="Name285" presStyleLbl="parChTrans1D3" presStyleIdx="3" presStyleCnt="4"/>
      <dgm:spPr/>
    </dgm:pt>
    <dgm:pt modelId="{C0BE9904-DF05-4374-933A-41230178CF89}" type="pres">
      <dgm:prSet presAssocID="{72C1AEA2-2421-4910-87DA-C3EA2151C71A}" presName="text3" presStyleLbl="node1" presStyleIdx="7" presStyleCnt="8" custScaleX="181628" custRadScaleRad="245338" custRadScaleInc="12405">
        <dgm:presLayoutVars>
          <dgm:bulletEnabled val="1"/>
        </dgm:presLayoutVars>
      </dgm:prSet>
      <dgm:spPr/>
    </dgm:pt>
    <dgm:pt modelId="{18F8368D-F428-442B-BEA7-01C0D66BD5FD}" type="pres">
      <dgm:prSet presAssocID="{0DAC22C0-DE64-4EFA-9B12-9A88871AFD8E}" presName="Name288" presStyleLbl="parChTrans1D2" presStyleIdx="2" presStyleCnt="3"/>
      <dgm:spPr/>
    </dgm:pt>
  </dgm:ptLst>
  <dgm:cxnLst>
    <dgm:cxn modelId="{1F41290B-4C95-4597-B3E9-62EFFBD3D01D}" srcId="{58B96995-058E-4BCC-9567-35D5EB58A483}" destId="{72C1AEA2-2421-4910-87DA-C3EA2151C71A}" srcOrd="1" destOrd="0" parTransId="{E274FE76-53B5-45FF-A3F7-4256E8C6EB71}" sibTransId="{581E0F90-5A2B-4560-88A8-6C327DE9E894}"/>
    <dgm:cxn modelId="{46E9030C-EBF8-4815-8739-75B439EDCDDB}" srcId="{6902F2D2-E95B-4FF2-9BB2-F7DEEF29D23F}" destId="{38192D6A-C5B4-4BF4-83E2-C5D32FEB4561}" srcOrd="0" destOrd="0" parTransId="{92800974-9093-494E-8B74-A896B3A90B19}" sibTransId="{C481B6BC-DD9B-4A74-AF71-DAF6030E4DE2}"/>
    <dgm:cxn modelId="{1575DF11-57F7-4A50-A33B-3BC02423EBCE}" srcId="{7B3AA479-DFF0-4B73-B354-3D30CED1CCBF}" destId="{F5A2D910-5C8B-4681-B644-B48799F8CB8A}" srcOrd="0" destOrd="0" parTransId="{91768D5B-A914-4B05-B497-D1C7FD7ECE2B}" sibTransId="{9AC21C48-343D-4067-91A4-76BFBAE3D8E0}"/>
    <dgm:cxn modelId="{07CE3B1E-A78C-4449-BA17-ED40F6D403A1}" type="presOf" srcId="{0DAC22C0-DE64-4EFA-9B12-9A88871AFD8E}" destId="{18F8368D-F428-442B-BEA7-01C0D66BD5FD}" srcOrd="0" destOrd="0" presId="urn:microsoft.com/office/officeart/2008/layout/RadialCluster"/>
    <dgm:cxn modelId="{DA174D30-C775-49BC-9AD1-B948B4717BBE}" srcId="{58B96995-058E-4BCC-9567-35D5EB58A483}" destId="{CDE96856-161E-4FC4-96F3-0F26DAF88A09}" srcOrd="0" destOrd="0" parTransId="{DBA56036-3ACF-4656-839A-EF97ECFB39B5}" sibTransId="{5F86B465-255C-4D5E-B528-DC55BE8A7B3E}"/>
    <dgm:cxn modelId="{5F58ED39-51E2-4EA6-B8C2-685D4795AEB2}" srcId="{F5A2D910-5C8B-4681-B644-B48799F8CB8A}" destId="{6902F2D2-E95B-4FF2-9BB2-F7DEEF29D23F}" srcOrd="0" destOrd="0" parTransId="{1D774177-1A4F-49B1-A20C-D922985CA600}" sibTransId="{7115E325-EA6E-4F92-8E6C-0B26A3F4F2B1}"/>
    <dgm:cxn modelId="{EC482F45-7D84-4CD5-AF0D-1A66CA4FEB07}" type="presOf" srcId="{58B96995-058E-4BCC-9567-35D5EB58A483}" destId="{117CBDF2-C260-417E-8E1D-AC33032F157C}" srcOrd="0" destOrd="0" presId="urn:microsoft.com/office/officeart/2008/layout/RadialCluster"/>
    <dgm:cxn modelId="{3032AA66-32FF-4F11-A740-05136D55BD24}" type="presOf" srcId="{6902F2D2-E95B-4FF2-9BB2-F7DEEF29D23F}" destId="{E3C2E0E4-0228-42C8-871D-E1C0AACF4956}" srcOrd="0" destOrd="0" presId="urn:microsoft.com/office/officeart/2008/layout/RadialCluster"/>
    <dgm:cxn modelId="{0973CE6F-27B9-4761-B6D6-7760762CFD2C}" type="presOf" srcId="{2BF5AF4A-495E-4AA6-977E-6794167F3AEA}" destId="{9DFE38AD-9736-4890-997C-91B12B544FA9}" srcOrd="0" destOrd="0" presId="urn:microsoft.com/office/officeart/2008/layout/RadialCluster"/>
    <dgm:cxn modelId="{E8D33678-598E-4BD8-A489-3FBF3C1B9B20}" type="presOf" srcId="{72C1AEA2-2421-4910-87DA-C3EA2151C71A}" destId="{C0BE9904-DF05-4374-933A-41230178CF89}" srcOrd="0" destOrd="0" presId="urn:microsoft.com/office/officeart/2008/layout/RadialCluster"/>
    <dgm:cxn modelId="{1B27517A-A0C4-4932-B260-2084B0530422}" type="presOf" srcId="{92800974-9093-494E-8B74-A896B3A90B19}" destId="{F2C8F999-A1A4-43C7-B822-C0AF10F4049F}" srcOrd="0" destOrd="0" presId="urn:microsoft.com/office/officeart/2008/layout/RadialCluster"/>
    <dgm:cxn modelId="{A46B7888-55C0-4502-9DEA-6E702BF58448}" srcId="{F5A2D910-5C8B-4681-B644-B48799F8CB8A}" destId="{58B96995-058E-4BCC-9567-35D5EB58A483}" srcOrd="2" destOrd="0" parTransId="{0DAC22C0-DE64-4EFA-9B12-9A88871AFD8E}" sibTransId="{D05CE877-C641-4D83-ABAC-C926897F15C9}"/>
    <dgm:cxn modelId="{2284C19C-AB90-4093-83F3-533259B031D1}" type="presOf" srcId="{DBA56036-3ACF-4656-839A-EF97ECFB39B5}" destId="{E1651C36-78E6-4CF5-AE06-9B444261F60D}" srcOrd="0" destOrd="0" presId="urn:microsoft.com/office/officeart/2008/layout/RadialCluster"/>
    <dgm:cxn modelId="{01A74E9F-3FEB-4AE3-8A48-562E5F384F1E}" type="presOf" srcId="{CDE96856-161E-4FC4-96F3-0F26DAF88A09}" destId="{C08513AE-9791-4CC6-9BCD-AC894956B0C7}" srcOrd="0" destOrd="0" presId="urn:microsoft.com/office/officeart/2008/layout/RadialCluster"/>
    <dgm:cxn modelId="{048C45A4-54FD-4A6F-9A38-F14B3A829444}" type="presOf" srcId="{38192D6A-C5B4-4BF4-83E2-C5D32FEB4561}" destId="{0EDF55F0-5EB3-4D35-8530-06BC14287C61}" srcOrd="0" destOrd="0" presId="urn:microsoft.com/office/officeart/2008/layout/RadialCluster"/>
    <dgm:cxn modelId="{533EC2B3-45D8-40A3-89C5-88FFC967EB06}" type="presOf" srcId="{1D774177-1A4F-49B1-A20C-D922985CA600}" destId="{163418DC-5AE1-41BC-A374-0DECD37DA735}" srcOrd="0" destOrd="0" presId="urn:microsoft.com/office/officeart/2008/layout/RadialCluster"/>
    <dgm:cxn modelId="{9836C2B4-61D5-4709-AF58-CCE9A8AB6AD0}" type="presOf" srcId="{F5A2D910-5C8B-4681-B644-B48799F8CB8A}" destId="{E5FCD73C-A70F-46CF-A0B8-B568D36AF777}" srcOrd="0" destOrd="0" presId="urn:microsoft.com/office/officeart/2008/layout/RadialCluster"/>
    <dgm:cxn modelId="{8A0657BA-650D-4035-9782-71906DFDEEFB}" srcId="{F5A2D910-5C8B-4681-B644-B48799F8CB8A}" destId="{2BF5AF4A-495E-4AA6-977E-6794167F3AEA}" srcOrd="1" destOrd="0" parTransId="{07CFF7E1-1CA2-4C78-87A0-62E0B844A563}" sibTransId="{4A75BD2C-EB77-467C-96A8-1DA61DDF3AC0}"/>
    <dgm:cxn modelId="{A61EF7D8-05C9-48D9-8C69-6610FED51836}" type="presOf" srcId="{7B3AA479-DFF0-4B73-B354-3D30CED1CCBF}" destId="{9276351F-3EBE-428C-B967-5E30B930354E}" srcOrd="0" destOrd="0" presId="urn:microsoft.com/office/officeart/2008/layout/RadialCluster"/>
    <dgm:cxn modelId="{F6104CDF-798C-4D31-8725-94BFD030BC3D}" type="presOf" srcId="{CBC9749A-E57F-4C2D-AFDD-A7F4C3F61A97}" destId="{48E5DA00-6CCB-4B66-9560-8AA686DF1072}" srcOrd="0" destOrd="0" presId="urn:microsoft.com/office/officeart/2008/layout/RadialCluster"/>
    <dgm:cxn modelId="{2FA16BEB-062C-421D-A74F-FAB259406312}" type="presOf" srcId="{07CFF7E1-1CA2-4C78-87A0-62E0B844A563}" destId="{B951FBF0-3CE1-43F5-A842-D8B3476EFA61}" srcOrd="0" destOrd="0" presId="urn:microsoft.com/office/officeart/2008/layout/RadialCluster"/>
    <dgm:cxn modelId="{A1031BEC-B595-43D9-BA8C-FE3A45238C74}" srcId="{6902F2D2-E95B-4FF2-9BB2-F7DEEF29D23F}" destId="{CBC9749A-E57F-4C2D-AFDD-A7F4C3F61A97}" srcOrd="1" destOrd="0" parTransId="{74458645-BBB4-4A03-9777-5DFE2641967F}" sibTransId="{200CAF81-31DF-45EB-9BB6-1676C8EBC6F7}"/>
    <dgm:cxn modelId="{88CCE7F6-5CEA-4D03-80DD-6B35883B899E}" type="presOf" srcId="{74458645-BBB4-4A03-9777-5DFE2641967F}" destId="{C60EE744-59DA-4BCE-A36D-13208DF26571}" srcOrd="0" destOrd="0" presId="urn:microsoft.com/office/officeart/2008/layout/RadialCluster"/>
    <dgm:cxn modelId="{AA3D0FFA-7787-4BD1-A9A5-AE71D755D28B}" type="presOf" srcId="{E274FE76-53B5-45FF-A3F7-4256E8C6EB71}" destId="{BD86A23E-F2D9-4F84-A35D-75BE26EFA753}" srcOrd="0" destOrd="0" presId="urn:microsoft.com/office/officeart/2008/layout/RadialCluster"/>
    <dgm:cxn modelId="{E988C167-2957-45AA-A885-8764AF84F776}" type="presParOf" srcId="{9276351F-3EBE-428C-B967-5E30B930354E}" destId="{E5FCD73C-A70F-46CF-A0B8-B568D36AF777}" srcOrd="0" destOrd="0" presId="urn:microsoft.com/office/officeart/2008/layout/RadialCluster"/>
    <dgm:cxn modelId="{F69DEAA1-4FD8-4214-AF9C-6C3CCDB00CB6}" type="presParOf" srcId="{9276351F-3EBE-428C-B967-5E30B930354E}" destId="{79ADFEF6-2754-441D-B8E3-1D866078614A}" srcOrd="1" destOrd="0" presId="urn:microsoft.com/office/officeart/2008/layout/RadialCluster"/>
    <dgm:cxn modelId="{4ED1F88B-A279-468D-8DEE-7BF912593BD2}" type="presParOf" srcId="{79ADFEF6-2754-441D-B8E3-1D866078614A}" destId="{E3C2E0E4-0228-42C8-871D-E1C0AACF4956}" srcOrd="0" destOrd="0" presId="urn:microsoft.com/office/officeart/2008/layout/RadialCluster"/>
    <dgm:cxn modelId="{E1A32AD5-3253-48EB-A212-43C2C236C1D0}" type="presParOf" srcId="{79ADFEF6-2754-441D-B8E3-1D866078614A}" destId="{F2C8F999-A1A4-43C7-B822-C0AF10F4049F}" srcOrd="1" destOrd="0" presId="urn:microsoft.com/office/officeart/2008/layout/RadialCluster"/>
    <dgm:cxn modelId="{3CE157D1-AC17-40DF-B29B-D98E19D14ECF}" type="presParOf" srcId="{79ADFEF6-2754-441D-B8E3-1D866078614A}" destId="{0EDF55F0-5EB3-4D35-8530-06BC14287C61}" srcOrd="2" destOrd="0" presId="urn:microsoft.com/office/officeart/2008/layout/RadialCluster"/>
    <dgm:cxn modelId="{E2E8C6AE-CE85-4C62-B273-DE4A321E467D}" type="presParOf" srcId="{79ADFEF6-2754-441D-B8E3-1D866078614A}" destId="{C60EE744-59DA-4BCE-A36D-13208DF26571}" srcOrd="3" destOrd="0" presId="urn:microsoft.com/office/officeart/2008/layout/RadialCluster"/>
    <dgm:cxn modelId="{DD599B1D-9C51-42A1-A572-23E4D2F1BF52}" type="presParOf" srcId="{79ADFEF6-2754-441D-B8E3-1D866078614A}" destId="{48E5DA00-6CCB-4B66-9560-8AA686DF1072}" srcOrd="4" destOrd="0" presId="urn:microsoft.com/office/officeart/2008/layout/RadialCluster"/>
    <dgm:cxn modelId="{4BED9235-730D-446B-825B-49EB4BE124BB}" type="presParOf" srcId="{9276351F-3EBE-428C-B967-5E30B930354E}" destId="{163418DC-5AE1-41BC-A374-0DECD37DA735}" srcOrd="2" destOrd="0" presId="urn:microsoft.com/office/officeart/2008/layout/RadialCluster"/>
    <dgm:cxn modelId="{B1683978-A240-4702-8675-7AD2D51DE7C4}" type="presParOf" srcId="{9276351F-3EBE-428C-B967-5E30B930354E}" destId="{0C4642E7-9AE1-4431-A620-AB4F9B0D195B}" srcOrd="3" destOrd="0" presId="urn:microsoft.com/office/officeart/2008/layout/RadialCluster"/>
    <dgm:cxn modelId="{7920E6FD-AAE5-4FEE-9EE5-2B36D6CD4E64}" type="presParOf" srcId="{0C4642E7-9AE1-4431-A620-AB4F9B0D195B}" destId="{9DFE38AD-9736-4890-997C-91B12B544FA9}" srcOrd="0" destOrd="0" presId="urn:microsoft.com/office/officeart/2008/layout/RadialCluster"/>
    <dgm:cxn modelId="{EC52F676-0122-4E50-B6E7-009E7CFA936F}" type="presParOf" srcId="{9276351F-3EBE-428C-B967-5E30B930354E}" destId="{B951FBF0-3CE1-43F5-A842-D8B3476EFA61}" srcOrd="4" destOrd="0" presId="urn:microsoft.com/office/officeart/2008/layout/RadialCluster"/>
    <dgm:cxn modelId="{0627F29C-5BD9-4008-B75F-F50B9E6237B3}" type="presParOf" srcId="{9276351F-3EBE-428C-B967-5E30B930354E}" destId="{9B152073-AA01-4853-BB20-D40E0067FBC0}" srcOrd="5" destOrd="0" presId="urn:microsoft.com/office/officeart/2008/layout/RadialCluster"/>
    <dgm:cxn modelId="{9246BDCD-6C01-4F2D-968E-353F8E9BDFF0}" type="presParOf" srcId="{9B152073-AA01-4853-BB20-D40E0067FBC0}" destId="{117CBDF2-C260-417E-8E1D-AC33032F157C}" srcOrd="0" destOrd="0" presId="urn:microsoft.com/office/officeart/2008/layout/RadialCluster"/>
    <dgm:cxn modelId="{934B68FC-E65D-421B-98F5-459E98D1568C}" type="presParOf" srcId="{9B152073-AA01-4853-BB20-D40E0067FBC0}" destId="{E1651C36-78E6-4CF5-AE06-9B444261F60D}" srcOrd="1" destOrd="0" presId="urn:microsoft.com/office/officeart/2008/layout/RadialCluster"/>
    <dgm:cxn modelId="{D4E1210F-22D0-411E-9599-B285B480F808}" type="presParOf" srcId="{9B152073-AA01-4853-BB20-D40E0067FBC0}" destId="{C08513AE-9791-4CC6-9BCD-AC894956B0C7}" srcOrd="2" destOrd="0" presId="urn:microsoft.com/office/officeart/2008/layout/RadialCluster"/>
    <dgm:cxn modelId="{A85CB974-AD8A-4B87-B910-B00A024DCA69}" type="presParOf" srcId="{9B152073-AA01-4853-BB20-D40E0067FBC0}" destId="{BD86A23E-F2D9-4F84-A35D-75BE26EFA753}" srcOrd="3" destOrd="0" presId="urn:microsoft.com/office/officeart/2008/layout/RadialCluster"/>
    <dgm:cxn modelId="{C47D41B1-05FE-43C1-AEE9-8C842A871177}" type="presParOf" srcId="{9B152073-AA01-4853-BB20-D40E0067FBC0}" destId="{C0BE9904-DF05-4374-933A-41230178CF89}" srcOrd="4" destOrd="0" presId="urn:microsoft.com/office/officeart/2008/layout/RadialCluster"/>
    <dgm:cxn modelId="{43FFF884-D847-4750-BBBA-9FA1F22DF891}" type="presParOf" srcId="{9276351F-3EBE-428C-B967-5E30B930354E}" destId="{18F8368D-F428-442B-BEA7-01C0D66BD5FD}" srcOrd="6" destOrd="0" presId="urn:microsoft.com/office/officeart/2008/layout/RadialCluster"/>
  </dgm:cxnLst>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F6725-65DE-4F13-A77D-50E0435404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AFFDB2-6AD9-400A-BF3D-A1C188ACBD73}">
      <dgm:prSet custT="1"/>
      <dgm:spPr/>
      <dgm:t>
        <a:bodyPr/>
        <a:lstStyle/>
        <a:p>
          <a:r>
            <a:rPr lang="en-US" sz="2800">
              <a:latin typeface="Times New Roman" panose="02020603050405020304" pitchFamily="18" charset="0"/>
              <a:cs typeface="Times New Roman" panose="02020603050405020304" pitchFamily="18" charset="0"/>
            </a:rPr>
            <a:t>Shipper</a:t>
          </a:r>
          <a:r>
            <a:rPr lang="en-US" sz="1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costs</a:t>
          </a:r>
        </a:p>
      </dgm:t>
    </dgm:pt>
    <dgm:pt modelId="{6A16CE77-88CE-41C8-AC4E-986E0CC6191A}" type="parTrans" cxnId="{97E75A9A-2ED5-4D1A-B003-2198F4CB3BAF}">
      <dgm:prSet/>
      <dgm:spPr/>
      <dgm:t>
        <a:bodyPr/>
        <a:lstStyle/>
        <a:p>
          <a:endParaRPr lang="en-US" sz="1400">
            <a:latin typeface="Times New Roman" panose="02020603050405020304" pitchFamily="18" charset="0"/>
            <a:cs typeface="Times New Roman" panose="02020603050405020304" pitchFamily="18" charset="0"/>
          </a:endParaRPr>
        </a:p>
      </dgm:t>
    </dgm:pt>
    <dgm:pt modelId="{04C25DC4-6B47-4D0A-B495-03D0319FBC6E}" type="sibTrans" cxnId="{97E75A9A-2ED5-4D1A-B003-2198F4CB3BAF}">
      <dgm:prSet/>
      <dgm:spPr/>
      <dgm:t>
        <a:bodyPr/>
        <a:lstStyle/>
        <a:p>
          <a:endParaRPr lang="en-US" sz="1400">
            <a:latin typeface="Times New Roman" panose="02020603050405020304" pitchFamily="18" charset="0"/>
            <a:cs typeface="Times New Roman" panose="02020603050405020304" pitchFamily="18" charset="0"/>
          </a:endParaRPr>
        </a:p>
      </dgm:t>
    </dgm:pt>
    <dgm:pt modelId="{CB4B04F0-DF11-4C17-A241-519F55F09B8D}">
      <dgm:prSet custT="1"/>
      <dgm:spPr/>
      <dgm:t>
        <a:bodyPr/>
        <a:lstStyle/>
        <a:p>
          <a:r>
            <a:rPr lang="en-US" sz="1600">
              <a:latin typeface="Times New Roman" panose="02020603050405020304" pitchFamily="18" charset="0"/>
              <a:cs typeface="Times New Roman" panose="02020603050405020304" pitchFamily="18" charset="0"/>
            </a:rPr>
            <a:t>Inventory Cost</a:t>
          </a:r>
        </a:p>
      </dgm:t>
    </dgm:pt>
    <dgm:pt modelId="{756AA49B-F317-410D-B492-870AE212CA95}" type="parTrans" cxnId="{F58287A7-B559-45E6-80DC-54DAD360680A}">
      <dgm:prSet/>
      <dgm:spPr/>
      <dgm:t>
        <a:bodyPr/>
        <a:lstStyle/>
        <a:p>
          <a:endParaRPr lang="en-US" sz="1400">
            <a:latin typeface="Times New Roman" panose="02020603050405020304" pitchFamily="18" charset="0"/>
            <a:cs typeface="Times New Roman" panose="02020603050405020304" pitchFamily="18" charset="0"/>
          </a:endParaRPr>
        </a:p>
      </dgm:t>
    </dgm:pt>
    <dgm:pt modelId="{534A547D-EB4B-41F9-AC8A-6A87D14AC08A}" type="sibTrans" cxnId="{F58287A7-B559-45E6-80DC-54DAD360680A}">
      <dgm:prSet/>
      <dgm:spPr/>
      <dgm:t>
        <a:bodyPr/>
        <a:lstStyle/>
        <a:p>
          <a:endParaRPr lang="en-US" sz="1400">
            <a:latin typeface="Times New Roman" panose="02020603050405020304" pitchFamily="18" charset="0"/>
            <a:cs typeface="Times New Roman" panose="02020603050405020304" pitchFamily="18" charset="0"/>
          </a:endParaRPr>
        </a:p>
      </dgm:t>
    </dgm:pt>
    <dgm:pt modelId="{08E2EA09-AD64-4484-9379-994CFEDF4D96}">
      <dgm:prSet custT="1"/>
      <dgm:spPr/>
      <dgm:t>
        <a:bodyPr/>
        <a:lstStyle/>
        <a:p>
          <a:r>
            <a:rPr lang="en-US" sz="1400">
              <a:latin typeface="Times New Roman" panose="02020603050405020304" pitchFamily="18" charset="0"/>
              <a:cs typeface="Times New Roman" panose="02020603050405020304" pitchFamily="18" charset="0"/>
            </a:rPr>
            <a:t>Inventory Risk Cost:18 % of average cargo value</a:t>
          </a:r>
        </a:p>
      </dgm:t>
    </dgm:pt>
    <dgm:pt modelId="{743A3AF4-C9E5-46B8-AF2C-A774A5681247}" type="parTrans" cxnId="{C4FD0509-BD0E-4E50-BCA2-706857DAE1D8}">
      <dgm:prSet/>
      <dgm:spPr/>
      <dgm:t>
        <a:bodyPr/>
        <a:lstStyle/>
        <a:p>
          <a:endParaRPr lang="en-US" sz="1400">
            <a:latin typeface="Times New Roman" panose="02020603050405020304" pitchFamily="18" charset="0"/>
            <a:cs typeface="Times New Roman" panose="02020603050405020304" pitchFamily="18" charset="0"/>
          </a:endParaRPr>
        </a:p>
      </dgm:t>
    </dgm:pt>
    <dgm:pt modelId="{31885ABA-4620-4B46-A387-68A74A728887}" type="sibTrans" cxnId="{C4FD0509-BD0E-4E50-BCA2-706857DAE1D8}">
      <dgm:prSet/>
      <dgm:spPr/>
      <dgm:t>
        <a:bodyPr/>
        <a:lstStyle/>
        <a:p>
          <a:endParaRPr lang="en-US" sz="1400">
            <a:latin typeface="Times New Roman" panose="02020603050405020304" pitchFamily="18" charset="0"/>
            <a:cs typeface="Times New Roman" panose="02020603050405020304" pitchFamily="18" charset="0"/>
          </a:endParaRPr>
        </a:p>
      </dgm:t>
    </dgm:pt>
    <dgm:pt modelId="{1051C784-E808-4F1E-95E3-E5B435C6D459}">
      <dgm:prSet custT="1"/>
      <dgm:spPr/>
      <dgm:t>
        <a:bodyPr/>
        <a:lstStyle/>
        <a:p>
          <a:r>
            <a:rPr lang="en-US" sz="1400">
              <a:latin typeface="Times New Roman" panose="02020603050405020304" pitchFamily="18" charset="0"/>
              <a:cs typeface="Times New Roman" panose="02020603050405020304" pitchFamily="18" charset="0"/>
            </a:rPr>
            <a:t>Capital Cost Interest:3.25% of average cargo value</a:t>
          </a:r>
        </a:p>
      </dgm:t>
    </dgm:pt>
    <dgm:pt modelId="{0712694D-0F1F-4D12-B801-8180F92749B7}" type="parTrans" cxnId="{C4DE0840-AC30-4753-A970-EE6642E86CE5}">
      <dgm:prSet/>
      <dgm:spPr/>
      <dgm:t>
        <a:bodyPr/>
        <a:lstStyle/>
        <a:p>
          <a:endParaRPr lang="en-US" sz="1400">
            <a:latin typeface="Times New Roman" panose="02020603050405020304" pitchFamily="18" charset="0"/>
            <a:cs typeface="Times New Roman" panose="02020603050405020304" pitchFamily="18" charset="0"/>
          </a:endParaRPr>
        </a:p>
      </dgm:t>
    </dgm:pt>
    <dgm:pt modelId="{4290D3E2-3A28-4FD9-A58A-CB2DF7220352}" type="sibTrans" cxnId="{C4DE0840-AC30-4753-A970-EE6642E86CE5}">
      <dgm:prSet/>
      <dgm:spPr/>
      <dgm:t>
        <a:bodyPr/>
        <a:lstStyle/>
        <a:p>
          <a:endParaRPr lang="en-US" sz="1400">
            <a:latin typeface="Times New Roman" panose="02020603050405020304" pitchFamily="18" charset="0"/>
            <a:cs typeface="Times New Roman" panose="02020603050405020304" pitchFamily="18" charset="0"/>
          </a:endParaRPr>
        </a:p>
      </dgm:t>
    </dgm:pt>
    <dgm:pt modelId="{4079C960-E7AB-4EE8-93C8-8CC0694B169D}">
      <dgm:prSet custT="1"/>
      <dgm:spPr/>
      <dgm:t>
        <a:bodyPr/>
        <a:lstStyle/>
        <a:p>
          <a:r>
            <a:rPr lang="en-US" sz="1600">
              <a:latin typeface="Times New Roman" panose="02020603050405020304" pitchFamily="18" charset="0"/>
              <a:cs typeface="Times New Roman" panose="02020603050405020304" pitchFamily="18" charset="0"/>
            </a:rPr>
            <a:t>Additional Logistics Cost</a:t>
          </a:r>
        </a:p>
      </dgm:t>
    </dgm:pt>
    <dgm:pt modelId="{B7F21BCE-9AFE-4DDA-AF7C-800E442D85B8}" type="parTrans" cxnId="{F777761E-4786-4EAF-BD0E-EF2D2713DE32}">
      <dgm:prSet/>
      <dgm:spPr/>
      <dgm:t>
        <a:bodyPr/>
        <a:lstStyle/>
        <a:p>
          <a:endParaRPr lang="en-US" sz="1400">
            <a:latin typeface="Times New Roman" panose="02020603050405020304" pitchFamily="18" charset="0"/>
            <a:cs typeface="Times New Roman" panose="02020603050405020304" pitchFamily="18" charset="0"/>
          </a:endParaRPr>
        </a:p>
      </dgm:t>
    </dgm:pt>
    <dgm:pt modelId="{F0357C3D-431A-421A-97C0-7D41D999911F}" type="sibTrans" cxnId="{F777761E-4786-4EAF-BD0E-EF2D2713DE32}">
      <dgm:prSet/>
      <dgm:spPr/>
      <dgm:t>
        <a:bodyPr/>
        <a:lstStyle/>
        <a:p>
          <a:endParaRPr lang="en-US" sz="1400">
            <a:latin typeface="Times New Roman" panose="02020603050405020304" pitchFamily="18" charset="0"/>
            <a:cs typeface="Times New Roman" panose="02020603050405020304" pitchFamily="18" charset="0"/>
          </a:endParaRPr>
        </a:p>
      </dgm:t>
    </dgm:pt>
    <dgm:pt modelId="{A0F0380C-0254-4CD5-BAC1-33112BB8F6F0}">
      <dgm:prSet custT="1"/>
      <dgm:spPr/>
      <dgm:t>
        <a:bodyPr/>
        <a:lstStyle/>
        <a:p>
          <a:r>
            <a:rPr lang="en-US" sz="1400">
              <a:latin typeface="Times New Roman" panose="02020603050405020304" pitchFamily="18" charset="0"/>
              <a:cs typeface="Times New Roman" panose="02020603050405020304" pitchFamily="18" charset="0"/>
            </a:rPr>
            <a:t>Reliability Cost for Buffer Time: $168.53/hour</a:t>
          </a:r>
        </a:p>
      </dgm:t>
    </dgm:pt>
    <dgm:pt modelId="{5371E2CA-2DA7-4F83-BE3C-384758536F6D}" type="parTrans" cxnId="{E5B29A5F-1CD3-4D8F-B6DB-CFB7EB192AF5}">
      <dgm:prSet/>
      <dgm:spPr/>
      <dgm:t>
        <a:bodyPr/>
        <a:lstStyle/>
        <a:p>
          <a:endParaRPr lang="en-US" sz="1400">
            <a:latin typeface="Times New Roman" panose="02020603050405020304" pitchFamily="18" charset="0"/>
            <a:cs typeface="Times New Roman" panose="02020603050405020304" pitchFamily="18" charset="0"/>
          </a:endParaRPr>
        </a:p>
      </dgm:t>
    </dgm:pt>
    <dgm:pt modelId="{626DDEAD-9B1A-47F0-83D4-AE0D257CD0FC}" type="sibTrans" cxnId="{E5B29A5F-1CD3-4D8F-B6DB-CFB7EB192AF5}">
      <dgm:prSet/>
      <dgm:spPr/>
      <dgm:t>
        <a:bodyPr/>
        <a:lstStyle/>
        <a:p>
          <a:endParaRPr lang="en-US" sz="1400">
            <a:latin typeface="Times New Roman" panose="02020603050405020304" pitchFamily="18" charset="0"/>
            <a:cs typeface="Times New Roman" panose="02020603050405020304" pitchFamily="18" charset="0"/>
          </a:endParaRPr>
        </a:p>
      </dgm:t>
    </dgm:pt>
    <dgm:pt modelId="{0C7B8A5A-D71F-44E5-A879-37A3431BA8FE}">
      <dgm:prSet custT="1"/>
      <dgm:spPr/>
      <dgm:t>
        <a:bodyPr/>
        <a:lstStyle/>
        <a:p>
          <a:r>
            <a:rPr lang="en-US" sz="1400">
              <a:latin typeface="Times New Roman" panose="02020603050405020304" pitchFamily="18" charset="0"/>
              <a:cs typeface="Times New Roman" panose="02020603050405020304" pitchFamily="18" charset="0"/>
            </a:rPr>
            <a:t>Reliability Cost for Schedule Delay: $371.33/hour</a:t>
          </a:r>
        </a:p>
      </dgm:t>
    </dgm:pt>
    <dgm:pt modelId="{1F093294-4E78-49FC-88C8-9D4D3977880F}" type="parTrans" cxnId="{4B68CF79-C2FF-45BF-B1A3-5C8BA6B039E0}">
      <dgm:prSet/>
      <dgm:spPr/>
      <dgm:t>
        <a:bodyPr/>
        <a:lstStyle/>
        <a:p>
          <a:endParaRPr lang="en-US" sz="1400">
            <a:latin typeface="Times New Roman" panose="02020603050405020304" pitchFamily="18" charset="0"/>
            <a:cs typeface="Times New Roman" panose="02020603050405020304" pitchFamily="18" charset="0"/>
          </a:endParaRPr>
        </a:p>
      </dgm:t>
    </dgm:pt>
    <dgm:pt modelId="{C93361A6-59FB-4BC7-AEFC-5026DC532CF0}" type="sibTrans" cxnId="{4B68CF79-C2FF-45BF-B1A3-5C8BA6B039E0}">
      <dgm:prSet/>
      <dgm:spPr/>
      <dgm:t>
        <a:bodyPr/>
        <a:lstStyle/>
        <a:p>
          <a:endParaRPr lang="en-US" sz="1400">
            <a:latin typeface="Times New Roman" panose="02020603050405020304" pitchFamily="18" charset="0"/>
            <a:cs typeface="Times New Roman" panose="02020603050405020304" pitchFamily="18" charset="0"/>
          </a:endParaRPr>
        </a:p>
      </dgm:t>
    </dgm:pt>
    <dgm:pt modelId="{46099F26-C0D6-4665-B799-B808594C5C03}" type="pres">
      <dgm:prSet presAssocID="{F44F6725-65DE-4F13-A77D-50E043540408}" presName="Name0" presStyleCnt="0">
        <dgm:presLayoutVars>
          <dgm:dir/>
          <dgm:animLvl val="lvl"/>
          <dgm:resizeHandles val="exact"/>
        </dgm:presLayoutVars>
      </dgm:prSet>
      <dgm:spPr/>
    </dgm:pt>
    <dgm:pt modelId="{03127C94-4619-4560-88B4-609B84FC14B3}" type="pres">
      <dgm:prSet presAssocID="{6CAFFDB2-6AD9-400A-BF3D-A1C188ACBD73}" presName="linNode" presStyleCnt="0"/>
      <dgm:spPr/>
    </dgm:pt>
    <dgm:pt modelId="{7BF7568E-A301-4BC8-8F4A-471406E7B51F}" type="pres">
      <dgm:prSet presAssocID="{6CAFFDB2-6AD9-400A-BF3D-A1C188ACBD73}" presName="parentText" presStyleLbl="node1" presStyleIdx="0" presStyleCnt="3" custScaleX="277778">
        <dgm:presLayoutVars>
          <dgm:chMax val="1"/>
          <dgm:bulletEnabled val="1"/>
        </dgm:presLayoutVars>
      </dgm:prSet>
      <dgm:spPr/>
    </dgm:pt>
    <dgm:pt modelId="{D292F5E3-6C50-453C-9EE3-7A851891DD68}" type="pres">
      <dgm:prSet presAssocID="{04C25DC4-6B47-4D0A-B495-03D0319FBC6E}" presName="sp" presStyleCnt="0"/>
      <dgm:spPr/>
    </dgm:pt>
    <dgm:pt modelId="{1A0A80DE-C3E3-4324-A16F-CD0B36E7AA8B}" type="pres">
      <dgm:prSet presAssocID="{CB4B04F0-DF11-4C17-A241-519F55F09B8D}" presName="linNode" presStyleCnt="0"/>
      <dgm:spPr/>
    </dgm:pt>
    <dgm:pt modelId="{875F339A-62F6-441C-9E0B-0C49ED08E068}" type="pres">
      <dgm:prSet presAssocID="{CB4B04F0-DF11-4C17-A241-519F55F09B8D}" presName="parentText" presStyleLbl="node1" presStyleIdx="1" presStyleCnt="3">
        <dgm:presLayoutVars>
          <dgm:chMax val="1"/>
          <dgm:bulletEnabled val="1"/>
        </dgm:presLayoutVars>
      </dgm:prSet>
      <dgm:spPr/>
    </dgm:pt>
    <dgm:pt modelId="{BF7CF850-A032-43CB-9E74-3DB76384C40F}" type="pres">
      <dgm:prSet presAssocID="{CB4B04F0-DF11-4C17-A241-519F55F09B8D}" presName="descendantText" presStyleLbl="alignAccFollowNode1" presStyleIdx="0" presStyleCnt="2" custScaleY="85810">
        <dgm:presLayoutVars>
          <dgm:bulletEnabled val="1"/>
        </dgm:presLayoutVars>
      </dgm:prSet>
      <dgm:spPr/>
    </dgm:pt>
    <dgm:pt modelId="{E883EF7C-9F3A-49EF-916C-EDFEBB03A27E}" type="pres">
      <dgm:prSet presAssocID="{534A547D-EB4B-41F9-AC8A-6A87D14AC08A}" presName="sp" presStyleCnt="0"/>
      <dgm:spPr/>
    </dgm:pt>
    <dgm:pt modelId="{1104287B-A530-4C03-8531-09887855DFD7}" type="pres">
      <dgm:prSet presAssocID="{4079C960-E7AB-4EE8-93C8-8CC0694B169D}" presName="linNode" presStyleCnt="0"/>
      <dgm:spPr/>
    </dgm:pt>
    <dgm:pt modelId="{F4036357-725E-4146-A2E7-4BC6D38ED135}" type="pres">
      <dgm:prSet presAssocID="{4079C960-E7AB-4EE8-93C8-8CC0694B169D}" presName="parentText" presStyleLbl="node1" presStyleIdx="2" presStyleCnt="3">
        <dgm:presLayoutVars>
          <dgm:chMax val="1"/>
          <dgm:bulletEnabled val="1"/>
        </dgm:presLayoutVars>
      </dgm:prSet>
      <dgm:spPr/>
    </dgm:pt>
    <dgm:pt modelId="{F62E06F3-6A4D-4413-97ED-0698A7974281}" type="pres">
      <dgm:prSet presAssocID="{4079C960-E7AB-4EE8-93C8-8CC0694B169D}" presName="descendantText" presStyleLbl="alignAccFollowNode1" presStyleIdx="1" presStyleCnt="2" custScaleY="90262">
        <dgm:presLayoutVars>
          <dgm:bulletEnabled val="1"/>
        </dgm:presLayoutVars>
      </dgm:prSet>
      <dgm:spPr/>
    </dgm:pt>
  </dgm:ptLst>
  <dgm:cxnLst>
    <dgm:cxn modelId="{C4FD0509-BD0E-4E50-BCA2-706857DAE1D8}" srcId="{CB4B04F0-DF11-4C17-A241-519F55F09B8D}" destId="{08E2EA09-AD64-4484-9379-994CFEDF4D96}" srcOrd="0" destOrd="0" parTransId="{743A3AF4-C9E5-46B8-AF2C-A774A5681247}" sibTransId="{31885ABA-4620-4B46-A387-68A74A728887}"/>
    <dgm:cxn modelId="{927F720C-4117-4118-BDFD-CE69BE6602F9}" type="presOf" srcId="{A0F0380C-0254-4CD5-BAC1-33112BB8F6F0}" destId="{F62E06F3-6A4D-4413-97ED-0698A7974281}" srcOrd="0" destOrd="0" presId="urn:microsoft.com/office/officeart/2005/8/layout/vList5"/>
    <dgm:cxn modelId="{F777761E-4786-4EAF-BD0E-EF2D2713DE32}" srcId="{F44F6725-65DE-4F13-A77D-50E043540408}" destId="{4079C960-E7AB-4EE8-93C8-8CC0694B169D}" srcOrd="2" destOrd="0" parTransId="{B7F21BCE-9AFE-4DDA-AF7C-800E442D85B8}" sibTransId="{F0357C3D-431A-421A-97C0-7D41D999911F}"/>
    <dgm:cxn modelId="{BAFC0731-9660-4BBC-8F5C-81DDA0D98F68}" type="presOf" srcId="{CB4B04F0-DF11-4C17-A241-519F55F09B8D}" destId="{875F339A-62F6-441C-9E0B-0C49ED08E068}" srcOrd="0" destOrd="0" presId="urn:microsoft.com/office/officeart/2005/8/layout/vList5"/>
    <dgm:cxn modelId="{677B243A-1E4A-4FD5-B161-572CDF21617A}" type="presOf" srcId="{F44F6725-65DE-4F13-A77D-50E043540408}" destId="{46099F26-C0D6-4665-B799-B808594C5C03}" srcOrd="0" destOrd="0" presId="urn:microsoft.com/office/officeart/2005/8/layout/vList5"/>
    <dgm:cxn modelId="{DBCD273D-E85E-4D60-8527-48C39FD0B920}" type="presOf" srcId="{6CAFFDB2-6AD9-400A-BF3D-A1C188ACBD73}" destId="{7BF7568E-A301-4BC8-8F4A-471406E7B51F}" srcOrd="0" destOrd="0" presId="urn:microsoft.com/office/officeart/2005/8/layout/vList5"/>
    <dgm:cxn modelId="{C4DE0840-AC30-4753-A970-EE6642E86CE5}" srcId="{CB4B04F0-DF11-4C17-A241-519F55F09B8D}" destId="{1051C784-E808-4F1E-95E3-E5B435C6D459}" srcOrd="1" destOrd="0" parTransId="{0712694D-0F1F-4D12-B801-8180F92749B7}" sibTransId="{4290D3E2-3A28-4FD9-A58A-CB2DF7220352}"/>
    <dgm:cxn modelId="{E5B29A5F-1CD3-4D8F-B6DB-CFB7EB192AF5}" srcId="{4079C960-E7AB-4EE8-93C8-8CC0694B169D}" destId="{A0F0380C-0254-4CD5-BAC1-33112BB8F6F0}" srcOrd="0" destOrd="0" parTransId="{5371E2CA-2DA7-4F83-BE3C-384758536F6D}" sibTransId="{626DDEAD-9B1A-47F0-83D4-AE0D257CD0FC}"/>
    <dgm:cxn modelId="{4B68CF79-C2FF-45BF-B1A3-5C8BA6B039E0}" srcId="{4079C960-E7AB-4EE8-93C8-8CC0694B169D}" destId="{0C7B8A5A-D71F-44E5-A879-37A3431BA8FE}" srcOrd="1" destOrd="0" parTransId="{1F093294-4E78-49FC-88C8-9D4D3977880F}" sibTransId="{C93361A6-59FB-4BC7-AEFC-5026DC532CF0}"/>
    <dgm:cxn modelId="{6A124D7E-4862-47A4-9816-6543BCDF8983}" type="presOf" srcId="{1051C784-E808-4F1E-95E3-E5B435C6D459}" destId="{BF7CF850-A032-43CB-9E74-3DB76384C40F}" srcOrd="0" destOrd="1" presId="urn:microsoft.com/office/officeart/2005/8/layout/vList5"/>
    <dgm:cxn modelId="{4D2D2895-A25C-4187-9B12-F52EFFA809A5}" type="presOf" srcId="{4079C960-E7AB-4EE8-93C8-8CC0694B169D}" destId="{F4036357-725E-4146-A2E7-4BC6D38ED135}" srcOrd="0" destOrd="0" presId="urn:microsoft.com/office/officeart/2005/8/layout/vList5"/>
    <dgm:cxn modelId="{97E75A9A-2ED5-4D1A-B003-2198F4CB3BAF}" srcId="{F44F6725-65DE-4F13-A77D-50E043540408}" destId="{6CAFFDB2-6AD9-400A-BF3D-A1C188ACBD73}" srcOrd="0" destOrd="0" parTransId="{6A16CE77-88CE-41C8-AC4E-986E0CC6191A}" sibTransId="{04C25DC4-6B47-4D0A-B495-03D0319FBC6E}"/>
    <dgm:cxn modelId="{F58287A7-B559-45E6-80DC-54DAD360680A}" srcId="{F44F6725-65DE-4F13-A77D-50E043540408}" destId="{CB4B04F0-DF11-4C17-A241-519F55F09B8D}" srcOrd="1" destOrd="0" parTransId="{756AA49B-F317-410D-B492-870AE212CA95}" sibTransId="{534A547D-EB4B-41F9-AC8A-6A87D14AC08A}"/>
    <dgm:cxn modelId="{045212CC-D8C8-4C9B-A123-90303E68555F}" type="presOf" srcId="{0C7B8A5A-D71F-44E5-A879-37A3431BA8FE}" destId="{F62E06F3-6A4D-4413-97ED-0698A7974281}" srcOrd="0" destOrd="1" presId="urn:microsoft.com/office/officeart/2005/8/layout/vList5"/>
    <dgm:cxn modelId="{02CDFBD1-42B3-4DAD-97AC-D84BF55A5B83}" type="presOf" srcId="{08E2EA09-AD64-4484-9379-994CFEDF4D96}" destId="{BF7CF850-A032-43CB-9E74-3DB76384C40F}" srcOrd="0" destOrd="0" presId="urn:microsoft.com/office/officeart/2005/8/layout/vList5"/>
    <dgm:cxn modelId="{3FAD62B2-06DC-4CA5-947D-4D3D53E1D8F0}" type="presParOf" srcId="{46099F26-C0D6-4665-B799-B808594C5C03}" destId="{03127C94-4619-4560-88B4-609B84FC14B3}" srcOrd="0" destOrd="0" presId="urn:microsoft.com/office/officeart/2005/8/layout/vList5"/>
    <dgm:cxn modelId="{FAC0CC67-CB45-40B3-893F-3AB3AEE996D1}" type="presParOf" srcId="{03127C94-4619-4560-88B4-609B84FC14B3}" destId="{7BF7568E-A301-4BC8-8F4A-471406E7B51F}" srcOrd="0" destOrd="0" presId="urn:microsoft.com/office/officeart/2005/8/layout/vList5"/>
    <dgm:cxn modelId="{9E96C719-BFC8-4F9D-B8D8-8B536EC08973}" type="presParOf" srcId="{46099F26-C0D6-4665-B799-B808594C5C03}" destId="{D292F5E3-6C50-453C-9EE3-7A851891DD68}" srcOrd="1" destOrd="0" presId="urn:microsoft.com/office/officeart/2005/8/layout/vList5"/>
    <dgm:cxn modelId="{C37AFB9F-6517-4607-AABB-8B49B8F246F7}" type="presParOf" srcId="{46099F26-C0D6-4665-B799-B808594C5C03}" destId="{1A0A80DE-C3E3-4324-A16F-CD0B36E7AA8B}" srcOrd="2" destOrd="0" presId="urn:microsoft.com/office/officeart/2005/8/layout/vList5"/>
    <dgm:cxn modelId="{70CF2F25-CE87-456C-A535-34D43159F7E4}" type="presParOf" srcId="{1A0A80DE-C3E3-4324-A16F-CD0B36E7AA8B}" destId="{875F339A-62F6-441C-9E0B-0C49ED08E068}" srcOrd="0" destOrd="0" presId="urn:microsoft.com/office/officeart/2005/8/layout/vList5"/>
    <dgm:cxn modelId="{DCCCC747-5A4A-453D-93A5-E06488715294}" type="presParOf" srcId="{1A0A80DE-C3E3-4324-A16F-CD0B36E7AA8B}" destId="{BF7CF850-A032-43CB-9E74-3DB76384C40F}" srcOrd="1" destOrd="0" presId="urn:microsoft.com/office/officeart/2005/8/layout/vList5"/>
    <dgm:cxn modelId="{7BE566EE-7832-4629-A387-47BC2B3E3FCB}" type="presParOf" srcId="{46099F26-C0D6-4665-B799-B808594C5C03}" destId="{E883EF7C-9F3A-49EF-916C-EDFEBB03A27E}" srcOrd="3" destOrd="0" presId="urn:microsoft.com/office/officeart/2005/8/layout/vList5"/>
    <dgm:cxn modelId="{17DF7323-9DB4-47AF-930C-41FFF4FFFA09}" type="presParOf" srcId="{46099F26-C0D6-4665-B799-B808594C5C03}" destId="{1104287B-A530-4C03-8531-09887855DFD7}" srcOrd="4" destOrd="0" presId="urn:microsoft.com/office/officeart/2005/8/layout/vList5"/>
    <dgm:cxn modelId="{894CAF26-3D16-4E02-8638-253DEED99227}" type="presParOf" srcId="{1104287B-A530-4C03-8531-09887855DFD7}" destId="{F4036357-725E-4146-A2E7-4BC6D38ED135}" srcOrd="0" destOrd="0" presId="urn:microsoft.com/office/officeart/2005/8/layout/vList5"/>
    <dgm:cxn modelId="{2C7C2585-6032-48B2-B00C-349D4B26BBE2}" type="presParOf" srcId="{1104287B-A530-4C03-8531-09887855DFD7}" destId="{F62E06F3-6A4D-4413-97ED-0698A79742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71F39-DE50-4B71-885D-C8D836621D0E}"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B2B82056-3395-477C-9D90-90DCA86F8709}">
      <dgm:prSet custT="1"/>
      <dgm:spPr>
        <a:solidFill>
          <a:srgbClr val="678250">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spcFirstLastPara="0" vert="horz" wrap="square" lIns="106680" tIns="53340" rIns="106680" bIns="53340" numCol="1" spcCol="1270" anchor="ctr" anchorCtr="0"/>
        <a:lstStyle/>
        <a:p>
          <a:pPr marL="0" lvl="0" indent="0" algn="ctr" defTabSz="1244600">
            <a:lnSpc>
              <a:spcPct val="90000"/>
            </a:lnSpc>
            <a:spcBef>
              <a:spcPct val="0"/>
            </a:spcBef>
            <a:spcAft>
              <a:spcPct val="35000"/>
            </a:spcAft>
            <a:buNone/>
          </a:pPr>
          <a:r>
            <a:rPr lang="en-US" sz="2800" kern="1200">
              <a:solidFill>
                <a:srgbClr val="FFFFFE"/>
              </a:solidFill>
              <a:latin typeface="Times New Roman" panose="02020603050405020304" pitchFamily="18" charset="0"/>
              <a:ea typeface="+mn-ea"/>
              <a:cs typeface="Times New Roman" panose="02020603050405020304" pitchFamily="18" charset="0"/>
            </a:rPr>
            <a:t>Carrier costs</a:t>
          </a:r>
        </a:p>
      </dgm:t>
    </dgm:pt>
    <dgm:pt modelId="{0F4B1E38-AD2E-460E-8F03-3693DCF3A2D0}" type="parTrans" cxnId="{B92E796F-7743-495D-AF6B-BC0D14424801}">
      <dgm:prSet/>
      <dgm:spPr/>
      <dgm:t>
        <a:bodyPr/>
        <a:lstStyle/>
        <a:p>
          <a:endParaRPr lang="en-US" sz="1400">
            <a:latin typeface="Times New Roman" panose="02020603050405020304" pitchFamily="18" charset="0"/>
            <a:cs typeface="Times New Roman" panose="02020603050405020304" pitchFamily="18" charset="0"/>
          </a:endParaRPr>
        </a:p>
      </dgm:t>
    </dgm:pt>
    <dgm:pt modelId="{AB8EE774-64F5-4325-BC5C-7FC568B6636B}" type="sibTrans" cxnId="{B92E796F-7743-495D-AF6B-BC0D14424801}">
      <dgm:prSet/>
      <dgm:spPr/>
      <dgm:t>
        <a:bodyPr/>
        <a:lstStyle/>
        <a:p>
          <a:endParaRPr lang="en-US" sz="1400">
            <a:latin typeface="Times New Roman" panose="02020603050405020304" pitchFamily="18" charset="0"/>
            <a:cs typeface="Times New Roman" panose="02020603050405020304" pitchFamily="18" charset="0"/>
          </a:endParaRPr>
        </a:p>
      </dgm:t>
    </dgm:pt>
    <dgm:pt modelId="{EFA0C2CE-1A96-44D1-9BBF-238DF1FB9ED6}">
      <dgm:prSet custT="1"/>
      <dgm:spPr>
        <a:solidFill>
          <a:srgbClr val="678250">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spcFirstLastPara="0" vert="horz" wrap="square" lIns="60960" tIns="30480" rIns="60960" bIns="30480" numCol="1" spcCol="1270" anchor="ctr" anchorCtr="0"/>
        <a:lstStyle/>
        <a:p>
          <a:pPr marL="0" lvl="0" indent="0" algn="ctr" defTabSz="711200">
            <a:lnSpc>
              <a:spcPct val="90000"/>
            </a:lnSpc>
            <a:spcBef>
              <a:spcPct val="0"/>
            </a:spcBef>
            <a:spcAft>
              <a:spcPct val="35000"/>
            </a:spcAft>
            <a:buNone/>
          </a:pPr>
          <a:r>
            <a:rPr lang="en-US" sz="1600" kern="1200">
              <a:solidFill>
                <a:srgbClr val="FFFFFE"/>
              </a:solidFill>
              <a:latin typeface="Times New Roman" panose="02020603050405020304" pitchFamily="18" charset="0"/>
              <a:ea typeface="+mn-ea"/>
              <a:cs typeface="Times New Roman" panose="02020603050405020304" pitchFamily="18" charset="0"/>
            </a:rPr>
            <a:t>Fuel price</a:t>
          </a:r>
        </a:p>
      </dgm:t>
    </dgm:pt>
    <dgm:pt modelId="{02D8A247-A1A1-4BC9-A5C2-9BBA31D4649E}" type="parTrans" cxnId="{8B052A05-706D-45AA-94CC-C7435A881615}">
      <dgm:prSet/>
      <dgm:spPr/>
      <dgm:t>
        <a:bodyPr/>
        <a:lstStyle/>
        <a:p>
          <a:endParaRPr lang="en-US" sz="1400">
            <a:latin typeface="Times New Roman" panose="02020603050405020304" pitchFamily="18" charset="0"/>
            <a:cs typeface="Times New Roman" panose="02020603050405020304" pitchFamily="18" charset="0"/>
          </a:endParaRPr>
        </a:p>
      </dgm:t>
    </dgm:pt>
    <dgm:pt modelId="{F9F191C8-A4BA-4F9F-9CE7-E278D50DD83E}" type="sibTrans" cxnId="{8B052A05-706D-45AA-94CC-C7435A881615}">
      <dgm:prSet/>
      <dgm:spPr/>
      <dgm:t>
        <a:bodyPr/>
        <a:lstStyle/>
        <a:p>
          <a:endParaRPr lang="en-US" sz="1400">
            <a:latin typeface="Times New Roman" panose="02020603050405020304" pitchFamily="18" charset="0"/>
            <a:cs typeface="Times New Roman" panose="02020603050405020304" pitchFamily="18" charset="0"/>
          </a:endParaRPr>
        </a:p>
      </dgm:t>
    </dgm:pt>
    <dgm:pt modelId="{0A0B5C21-F7D5-4E42-A4D7-49B724979D63}">
      <dgm:prSet custT="1"/>
      <dgm:spPr>
        <a:solidFill>
          <a:srgbClr val="678250">
            <a:alpha val="90000"/>
            <a:tint val="40000"/>
            <a:hueOff val="0"/>
            <a:satOff val="0"/>
            <a:lumOff val="0"/>
            <a:alphaOff val="0"/>
          </a:srgbClr>
        </a:solidFill>
        <a:ln w="12700" cap="flat" cmpd="sng" algn="ctr">
          <a:solidFill>
            <a:srgbClr val="678250">
              <a:alpha val="90000"/>
              <a:tint val="40000"/>
              <a:hueOff val="0"/>
              <a:satOff val="0"/>
              <a:lumOff val="0"/>
              <a:alphaOff val="0"/>
            </a:srgbClr>
          </a:solidFill>
          <a:prstDash val="solid"/>
          <a:miter lim="800000"/>
        </a:ln>
        <a:effectLst/>
      </dgm:spPr>
      <dgm:t>
        <a:bodyPr spcFirstLastPara="0" vert="horz" wrap="square" lIns="247650" tIns="123825" rIns="247650" bIns="123825" numCol="1" spcCol="1270" anchor="ctr" anchorCtr="0"/>
        <a:lstStyle/>
        <a:p>
          <a:r>
            <a:rPr lang="en-US" sz="1400" kern="1200">
              <a:solidFill>
                <a:srgbClr val="18437D">
                  <a:hueOff val="0"/>
                  <a:satOff val="0"/>
                  <a:lumOff val="0"/>
                  <a:alphaOff val="0"/>
                </a:srgbClr>
              </a:solidFill>
              <a:latin typeface="Times New Roman" panose="02020603050405020304" pitchFamily="18" charset="0"/>
              <a:ea typeface="+mn-ea"/>
              <a:cs typeface="Times New Roman" panose="02020603050405020304" pitchFamily="18" charset="0"/>
            </a:rPr>
            <a:t>Updated monthly</a:t>
          </a:r>
        </a:p>
      </dgm:t>
    </dgm:pt>
    <dgm:pt modelId="{776DE9EA-958D-47B4-8B71-D54AEB016BFA}" type="parTrans" cxnId="{516F0581-03C0-4C2D-A612-FEF8B91FD41D}">
      <dgm:prSet/>
      <dgm:spPr/>
      <dgm:t>
        <a:bodyPr/>
        <a:lstStyle/>
        <a:p>
          <a:endParaRPr lang="en-US" sz="1400">
            <a:latin typeface="Times New Roman" panose="02020603050405020304" pitchFamily="18" charset="0"/>
            <a:cs typeface="Times New Roman" panose="02020603050405020304" pitchFamily="18" charset="0"/>
          </a:endParaRPr>
        </a:p>
      </dgm:t>
    </dgm:pt>
    <dgm:pt modelId="{9520C7DA-962D-407D-AAF3-B7D3EACE71FC}" type="sibTrans" cxnId="{516F0581-03C0-4C2D-A612-FEF8B91FD41D}">
      <dgm:prSet/>
      <dgm:spPr/>
      <dgm:t>
        <a:bodyPr/>
        <a:lstStyle/>
        <a:p>
          <a:endParaRPr lang="en-US" sz="1400">
            <a:latin typeface="Times New Roman" panose="02020603050405020304" pitchFamily="18" charset="0"/>
            <a:cs typeface="Times New Roman" panose="02020603050405020304" pitchFamily="18" charset="0"/>
          </a:endParaRPr>
        </a:p>
      </dgm:t>
    </dgm:pt>
    <dgm:pt modelId="{8CE3ACAB-3FF0-4227-BDB8-93EB1858F647}">
      <dgm:prSet custT="1"/>
      <dgm:spPr>
        <a:solidFill>
          <a:srgbClr val="678250">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spcFirstLastPara="0" vert="horz" wrap="square" lIns="60960" tIns="30480" rIns="60960" bIns="30480" numCol="1" spcCol="1270" anchor="ctr" anchorCtr="0"/>
        <a:lstStyle/>
        <a:p>
          <a:pPr marL="0" lvl="0" indent="0" algn="ctr" defTabSz="711200">
            <a:lnSpc>
              <a:spcPct val="90000"/>
            </a:lnSpc>
            <a:spcBef>
              <a:spcPct val="0"/>
            </a:spcBef>
            <a:spcAft>
              <a:spcPct val="35000"/>
            </a:spcAft>
            <a:buNone/>
          </a:pPr>
          <a:r>
            <a:rPr lang="en-US" sz="1600" kern="1200">
              <a:solidFill>
                <a:srgbClr val="FFFFFE"/>
              </a:solidFill>
              <a:latin typeface="Times New Roman" panose="02020603050405020304" pitchFamily="18" charset="0"/>
              <a:ea typeface="+mn-ea"/>
              <a:cs typeface="Times New Roman" panose="02020603050405020304" pitchFamily="18" charset="0"/>
            </a:rPr>
            <a:t>Driver wages</a:t>
          </a:r>
        </a:p>
      </dgm:t>
    </dgm:pt>
    <dgm:pt modelId="{C29C4E0A-B374-481B-844B-E144CD4B328A}" type="parTrans" cxnId="{747733ED-A7FF-4EF6-A55E-26BA4B95C776}">
      <dgm:prSet/>
      <dgm:spPr/>
      <dgm:t>
        <a:bodyPr/>
        <a:lstStyle/>
        <a:p>
          <a:endParaRPr lang="en-US" sz="1400">
            <a:latin typeface="Times New Roman" panose="02020603050405020304" pitchFamily="18" charset="0"/>
            <a:cs typeface="Times New Roman" panose="02020603050405020304" pitchFamily="18" charset="0"/>
          </a:endParaRPr>
        </a:p>
      </dgm:t>
    </dgm:pt>
    <dgm:pt modelId="{37C9A6AA-78B5-4AC6-8136-A7704CE23F2A}" type="sibTrans" cxnId="{747733ED-A7FF-4EF6-A55E-26BA4B95C776}">
      <dgm:prSet/>
      <dgm:spPr/>
      <dgm:t>
        <a:bodyPr/>
        <a:lstStyle/>
        <a:p>
          <a:endParaRPr lang="en-US" sz="1400">
            <a:latin typeface="Times New Roman" panose="02020603050405020304" pitchFamily="18" charset="0"/>
            <a:cs typeface="Times New Roman" panose="02020603050405020304" pitchFamily="18" charset="0"/>
          </a:endParaRPr>
        </a:p>
      </dgm:t>
    </dgm:pt>
    <dgm:pt modelId="{B1C37282-565D-4801-9D95-BE660D85AE8B}">
      <dgm:prSet custT="1"/>
      <dgm:spPr/>
      <dgm:t>
        <a:bodyPr/>
        <a:lstStyle/>
        <a:p>
          <a:r>
            <a:rPr lang="en-US" sz="1400" kern="1200">
              <a:latin typeface="Times New Roman" panose="02020603050405020304" pitchFamily="18" charset="0"/>
              <a:cs typeface="Times New Roman" panose="02020603050405020304" pitchFamily="18" charset="0"/>
            </a:rPr>
            <a:t>El Paso</a:t>
          </a:r>
        </a:p>
      </dgm:t>
    </dgm:pt>
    <dgm:pt modelId="{FD04A793-95A3-4576-9C06-C10F6973D887}" type="parTrans" cxnId="{82D5F1AF-6BAE-4385-BF55-6A589F09B2F0}">
      <dgm:prSet/>
      <dgm:spPr/>
      <dgm:t>
        <a:bodyPr/>
        <a:lstStyle/>
        <a:p>
          <a:endParaRPr lang="en-US" sz="1400">
            <a:latin typeface="Times New Roman" panose="02020603050405020304" pitchFamily="18" charset="0"/>
            <a:cs typeface="Times New Roman" panose="02020603050405020304" pitchFamily="18" charset="0"/>
          </a:endParaRPr>
        </a:p>
      </dgm:t>
    </dgm:pt>
    <dgm:pt modelId="{5360EA43-F813-4DDB-90A5-F933FBD878E2}" type="sibTrans" cxnId="{82D5F1AF-6BAE-4385-BF55-6A589F09B2F0}">
      <dgm:prSet/>
      <dgm:spPr/>
      <dgm:t>
        <a:bodyPr/>
        <a:lstStyle/>
        <a:p>
          <a:endParaRPr lang="en-US" sz="1400">
            <a:latin typeface="Times New Roman" panose="02020603050405020304" pitchFamily="18" charset="0"/>
            <a:cs typeface="Times New Roman" panose="02020603050405020304" pitchFamily="18" charset="0"/>
          </a:endParaRPr>
        </a:p>
      </dgm:t>
    </dgm:pt>
    <dgm:pt modelId="{49D7A29F-DE6C-444D-9D78-06781E07E000}">
      <dgm:prSet custT="1"/>
      <dgm:spPr/>
      <dgm:t>
        <a:bodyPr/>
        <a:lstStyle/>
        <a:p>
          <a:r>
            <a:rPr lang="en-US" sz="1400" kern="1200">
              <a:latin typeface="Times New Roman" panose="02020603050405020304" pitchFamily="18" charset="0"/>
              <a:cs typeface="Times New Roman" panose="02020603050405020304" pitchFamily="18" charset="0"/>
            </a:rPr>
            <a:t>Laredo</a:t>
          </a:r>
        </a:p>
      </dgm:t>
    </dgm:pt>
    <dgm:pt modelId="{94FC0110-B04D-448C-BBAE-B7ED83BBBD03}" type="parTrans" cxnId="{09320695-36A8-47A4-9770-20BF7134A70B}">
      <dgm:prSet/>
      <dgm:spPr/>
      <dgm:t>
        <a:bodyPr/>
        <a:lstStyle/>
        <a:p>
          <a:endParaRPr lang="en-US" sz="1400">
            <a:latin typeface="Times New Roman" panose="02020603050405020304" pitchFamily="18" charset="0"/>
            <a:cs typeface="Times New Roman" panose="02020603050405020304" pitchFamily="18" charset="0"/>
          </a:endParaRPr>
        </a:p>
      </dgm:t>
    </dgm:pt>
    <dgm:pt modelId="{2D4B376C-B160-4894-AA5C-78E21DF65C62}" type="sibTrans" cxnId="{09320695-36A8-47A4-9770-20BF7134A70B}">
      <dgm:prSet/>
      <dgm:spPr/>
      <dgm:t>
        <a:bodyPr/>
        <a:lstStyle/>
        <a:p>
          <a:endParaRPr lang="en-US" sz="1400">
            <a:latin typeface="Times New Roman" panose="02020603050405020304" pitchFamily="18" charset="0"/>
            <a:cs typeface="Times New Roman" panose="02020603050405020304" pitchFamily="18" charset="0"/>
          </a:endParaRPr>
        </a:p>
      </dgm:t>
    </dgm:pt>
    <dgm:pt modelId="{43FAFB98-5D9A-4DB3-944B-CC1E90EEF01F}">
      <dgm:prSet custT="1"/>
      <dgm:spPr/>
      <dgm:t>
        <a:bodyPr/>
        <a:lstStyle/>
        <a:p>
          <a:r>
            <a:rPr lang="en-US" sz="1400" kern="1200">
              <a:latin typeface="Times New Roman" panose="02020603050405020304" pitchFamily="18" charset="0"/>
              <a:cs typeface="Times New Roman" panose="02020603050405020304" pitchFamily="18" charset="0"/>
            </a:rPr>
            <a:t>Brownsville</a:t>
          </a:r>
        </a:p>
      </dgm:t>
    </dgm:pt>
    <dgm:pt modelId="{6E465CDC-F84A-48D6-B3EB-41808F5897E8}" type="parTrans" cxnId="{59879116-1F8C-4839-9127-8AE8ACBD321E}">
      <dgm:prSet/>
      <dgm:spPr/>
      <dgm:t>
        <a:bodyPr/>
        <a:lstStyle/>
        <a:p>
          <a:endParaRPr lang="en-US"/>
        </a:p>
      </dgm:t>
    </dgm:pt>
    <dgm:pt modelId="{EDC0F361-66AF-4BF4-9781-E281CC31550D}" type="sibTrans" cxnId="{59879116-1F8C-4839-9127-8AE8ACBD321E}">
      <dgm:prSet/>
      <dgm:spPr/>
      <dgm:t>
        <a:bodyPr/>
        <a:lstStyle/>
        <a:p>
          <a:endParaRPr lang="en-US"/>
        </a:p>
      </dgm:t>
    </dgm:pt>
    <dgm:pt modelId="{77566B20-A9FE-41A3-A840-C54A8030476B}" type="pres">
      <dgm:prSet presAssocID="{85971F39-DE50-4B71-885D-C8D836621D0E}" presName="Name0" presStyleCnt="0">
        <dgm:presLayoutVars>
          <dgm:dir/>
          <dgm:animLvl val="lvl"/>
          <dgm:resizeHandles val="exact"/>
        </dgm:presLayoutVars>
      </dgm:prSet>
      <dgm:spPr/>
    </dgm:pt>
    <dgm:pt modelId="{D3063622-4718-4701-A699-E3B78DF3F624}" type="pres">
      <dgm:prSet presAssocID="{B2B82056-3395-477C-9D90-90DCA86F8709}" presName="linNode" presStyleCnt="0"/>
      <dgm:spPr/>
    </dgm:pt>
    <dgm:pt modelId="{18D57C41-E962-478C-B3D6-D8EBA272FA22}" type="pres">
      <dgm:prSet presAssocID="{B2B82056-3395-477C-9D90-90DCA86F8709}" presName="parentText" presStyleLbl="node1" presStyleIdx="0" presStyleCnt="3" custScaleX="277778">
        <dgm:presLayoutVars>
          <dgm:chMax val="1"/>
          <dgm:bulletEnabled val="1"/>
        </dgm:presLayoutVars>
      </dgm:prSet>
      <dgm:spPr>
        <a:xfrm>
          <a:off x="0" y="1901"/>
          <a:ext cx="4110784" cy="1254997"/>
        </a:xfrm>
        <a:prstGeom prst="roundRect">
          <a:avLst/>
        </a:prstGeom>
      </dgm:spPr>
    </dgm:pt>
    <dgm:pt modelId="{244C5D67-305B-4035-A581-1F1A6C16E2CA}" type="pres">
      <dgm:prSet presAssocID="{AB8EE774-64F5-4325-BC5C-7FC568B6636B}" presName="sp" presStyleCnt="0"/>
      <dgm:spPr/>
    </dgm:pt>
    <dgm:pt modelId="{BA73F071-52AD-49EC-B189-40285790A7BD}" type="pres">
      <dgm:prSet presAssocID="{EFA0C2CE-1A96-44D1-9BBF-238DF1FB9ED6}" presName="linNode" presStyleCnt="0"/>
      <dgm:spPr/>
    </dgm:pt>
    <dgm:pt modelId="{AC84C50E-8A78-485D-87FD-98B495FCBF90}" type="pres">
      <dgm:prSet presAssocID="{EFA0C2CE-1A96-44D1-9BBF-238DF1FB9ED6}" presName="parentText" presStyleLbl="node1" presStyleIdx="1" presStyleCnt="3">
        <dgm:presLayoutVars>
          <dgm:chMax val="1"/>
          <dgm:bulletEnabled val="1"/>
        </dgm:presLayoutVars>
      </dgm:prSet>
      <dgm:spPr>
        <a:xfrm>
          <a:off x="0" y="1319649"/>
          <a:ext cx="1481328" cy="1254997"/>
        </a:xfrm>
        <a:prstGeom prst="roundRect">
          <a:avLst/>
        </a:prstGeom>
      </dgm:spPr>
    </dgm:pt>
    <dgm:pt modelId="{EE9D774D-F600-43FE-888D-DD532245595E}" type="pres">
      <dgm:prSet presAssocID="{EFA0C2CE-1A96-44D1-9BBF-238DF1FB9ED6}" presName="descendantText" presStyleLbl="alignAccFollowNode1" presStyleIdx="0" presStyleCnt="2" custLinFactNeighborX="0" custLinFactNeighborY="-1014">
        <dgm:presLayoutVars>
          <dgm:bulletEnabled val="1"/>
        </dgm:presLayoutVars>
      </dgm:prSet>
      <dgm:spPr>
        <a:xfrm rot="5400000">
          <a:off x="2296064" y="620231"/>
          <a:ext cx="1003998" cy="2633472"/>
        </a:xfrm>
        <a:prstGeom prst="round2SameRect">
          <a:avLst/>
        </a:prstGeom>
      </dgm:spPr>
    </dgm:pt>
    <dgm:pt modelId="{11D3A5ED-5110-4CC2-B62C-1BD7536E276C}" type="pres">
      <dgm:prSet presAssocID="{F9F191C8-A4BA-4F9F-9CE7-E278D50DD83E}" presName="sp" presStyleCnt="0"/>
      <dgm:spPr/>
    </dgm:pt>
    <dgm:pt modelId="{F49CC6EB-1446-4C8B-9888-789FF55477BB}" type="pres">
      <dgm:prSet presAssocID="{8CE3ACAB-3FF0-4227-BDB8-93EB1858F647}" presName="linNode" presStyleCnt="0"/>
      <dgm:spPr/>
    </dgm:pt>
    <dgm:pt modelId="{EE1FC26E-A4A8-4C8A-AA37-37B18AE8E57B}" type="pres">
      <dgm:prSet presAssocID="{8CE3ACAB-3FF0-4227-BDB8-93EB1858F647}" presName="parentText" presStyleLbl="node1" presStyleIdx="2" presStyleCnt="3">
        <dgm:presLayoutVars>
          <dgm:chMax val="1"/>
          <dgm:bulletEnabled val="1"/>
        </dgm:presLayoutVars>
      </dgm:prSet>
      <dgm:spPr>
        <a:xfrm>
          <a:off x="0" y="2637396"/>
          <a:ext cx="1481328" cy="1254997"/>
        </a:xfrm>
        <a:prstGeom prst="roundRect">
          <a:avLst/>
        </a:prstGeom>
      </dgm:spPr>
    </dgm:pt>
    <dgm:pt modelId="{A7F49875-3386-4BF8-BD24-5F410A95BE21}" type="pres">
      <dgm:prSet presAssocID="{8CE3ACAB-3FF0-4227-BDB8-93EB1858F647}" presName="descendantText" presStyleLbl="alignAccFollowNode1" presStyleIdx="1" presStyleCnt="2">
        <dgm:presLayoutVars>
          <dgm:bulletEnabled val="1"/>
        </dgm:presLayoutVars>
      </dgm:prSet>
      <dgm:spPr/>
    </dgm:pt>
  </dgm:ptLst>
  <dgm:cxnLst>
    <dgm:cxn modelId="{8B052A05-706D-45AA-94CC-C7435A881615}" srcId="{85971F39-DE50-4B71-885D-C8D836621D0E}" destId="{EFA0C2CE-1A96-44D1-9BBF-238DF1FB9ED6}" srcOrd="1" destOrd="0" parTransId="{02D8A247-A1A1-4BC9-A5C2-9BBA31D4649E}" sibTransId="{F9F191C8-A4BA-4F9F-9CE7-E278D50DD83E}"/>
    <dgm:cxn modelId="{21D2F915-01BC-4EA3-903B-94922312CAB6}" type="presOf" srcId="{43FAFB98-5D9A-4DB3-944B-CC1E90EEF01F}" destId="{A7F49875-3386-4BF8-BD24-5F410A95BE21}" srcOrd="0" destOrd="2" presId="urn:microsoft.com/office/officeart/2005/8/layout/vList5"/>
    <dgm:cxn modelId="{59879116-1F8C-4839-9127-8AE8ACBD321E}" srcId="{8CE3ACAB-3FF0-4227-BDB8-93EB1858F647}" destId="{43FAFB98-5D9A-4DB3-944B-CC1E90EEF01F}" srcOrd="2" destOrd="0" parTransId="{6E465CDC-F84A-48D6-B3EB-41808F5897E8}" sibTransId="{EDC0F361-66AF-4BF4-9781-E281CC31550D}"/>
    <dgm:cxn modelId="{36D4C317-543D-4D9E-8216-38A915791C79}" type="presOf" srcId="{B1C37282-565D-4801-9D95-BE660D85AE8B}" destId="{A7F49875-3386-4BF8-BD24-5F410A95BE21}" srcOrd="0" destOrd="0" presId="urn:microsoft.com/office/officeart/2005/8/layout/vList5"/>
    <dgm:cxn modelId="{46971532-8C53-44EC-B339-8EB18FE397D1}" type="presOf" srcId="{49D7A29F-DE6C-444D-9D78-06781E07E000}" destId="{A7F49875-3386-4BF8-BD24-5F410A95BE21}" srcOrd="0" destOrd="1" presId="urn:microsoft.com/office/officeart/2005/8/layout/vList5"/>
    <dgm:cxn modelId="{41D9BC3B-4F42-480E-964D-2F75737093A6}" type="presOf" srcId="{B2B82056-3395-477C-9D90-90DCA86F8709}" destId="{18D57C41-E962-478C-B3D6-D8EBA272FA22}" srcOrd="0" destOrd="0" presId="urn:microsoft.com/office/officeart/2005/8/layout/vList5"/>
    <dgm:cxn modelId="{682B534D-E134-4C26-841A-9F8922871B1E}" type="presOf" srcId="{85971F39-DE50-4B71-885D-C8D836621D0E}" destId="{77566B20-A9FE-41A3-A840-C54A8030476B}" srcOrd="0" destOrd="0" presId="urn:microsoft.com/office/officeart/2005/8/layout/vList5"/>
    <dgm:cxn modelId="{CE574C60-4471-4B2E-A510-16735AAAC4F4}" type="presOf" srcId="{8CE3ACAB-3FF0-4227-BDB8-93EB1858F647}" destId="{EE1FC26E-A4A8-4C8A-AA37-37B18AE8E57B}" srcOrd="0" destOrd="0" presId="urn:microsoft.com/office/officeart/2005/8/layout/vList5"/>
    <dgm:cxn modelId="{6A3B7167-9018-4E34-96F1-4080C1F2A4CA}" type="presOf" srcId="{EFA0C2CE-1A96-44D1-9BBF-238DF1FB9ED6}" destId="{AC84C50E-8A78-485D-87FD-98B495FCBF90}" srcOrd="0" destOrd="0" presId="urn:microsoft.com/office/officeart/2005/8/layout/vList5"/>
    <dgm:cxn modelId="{B92E796F-7743-495D-AF6B-BC0D14424801}" srcId="{85971F39-DE50-4B71-885D-C8D836621D0E}" destId="{B2B82056-3395-477C-9D90-90DCA86F8709}" srcOrd="0" destOrd="0" parTransId="{0F4B1E38-AD2E-460E-8F03-3693DCF3A2D0}" sibTransId="{AB8EE774-64F5-4325-BC5C-7FC568B6636B}"/>
    <dgm:cxn modelId="{516F0581-03C0-4C2D-A612-FEF8B91FD41D}" srcId="{EFA0C2CE-1A96-44D1-9BBF-238DF1FB9ED6}" destId="{0A0B5C21-F7D5-4E42-A4D7-49B724979D63}" srcOrd="0" destOrd="0" parTransId="{776DE9EA-958D-47B4-8B71-D54AEB016BFA}" sibTransId="{9520C7DA-962D-407D-AAF3-B7D3EACE71FC}"/>
    <dgm:cxn modelId="{09320695-36A8-47A4-9770-20BF7134A70B}" srcId="{8CE3ACAB-3FF0-4227-BDB8-93EB1858F647}" destId="{49D7A29F-DE6C-444D-9D78-06781E07E000}" srcOrd="1" destOrd="0" parTransId="{94FC0110-B04D-448C-BBAE-B7ED83BBBD03}" sibTransId="{2D4B376C-B160-4894-AA5C-78E21DF65C62}"/>
    <dgm:cxn modelId="{82D5F1AF-6BAE-4385-BF55-6A589F09B2F0}" srcId="{8CE3ACAB-3FF0-4227-BDB8-93EB1858F647}" destId="{B1C37282-565D-4801-9D95-BE660D85AE8B}" srcOrd="0" destOrd="0" parTransId="{FD04A793-95A3-4576-9C06-C10F6973D887}" sibTransId="{5360EA43-F813-4DDB-90A5-F933FBD878E2}"/>
    <dgm:cxn modelId="{7ECA80B9-4C03-49EC-972E-EB30D20A2228}" type="presOf" srcId="{0A0B5C21-F7D5-4E42-A4D7-49B724979D63}" destId="{EE9D774D-F600-43FE-888D-DD532245595E}" srcOrd="0" destOrd="0" presId="urn:microsoft.com/office/officeart/2005/8/layout/vList5"/>
    <dgm:cxn modelId="{747733ED-A7FF-4EF6-A55E-26BA4B95C776}" srcId="{85971F39-DE50-4B71-885D-C8D836621D0E}" destId="{8CE3ACAB-3FF0-4227-BDB8-93EB1858F647}" srcOrd="2" destOrd="0" parTransId="{C29C4E0A-B374-481B-844B-E144CD4B328A}" sibTransId="{37C9A6AA-78B5-4AC6-8136-A7704CE23F2A}"/>
    <dgm:cxn modelId="{C5EB55A4-AFEF-46DE-A518-5F0F4BC31798}" type="presParOf" srcId="{77566B20-A9FE-41A3-A840-C54A8030476B}" destId="{D3063622-4718-4701-A699-E3B78DF3F624}" srcOrd="0" destOrd="0" presId="urn:microsoft.com/office/officeart/2005/8/layout/vList5"/>
    <dgm:cxn modelId="{7F55DFB0-79EC-4CC6-BEA3-080E50442A6F}" type="presParOf" srcId="{D3063622-4718-4701-A699-E3B78DF3F624}" destId="{18D57C41-E962-478C-B3D6-D8EBA272FA22}" srcOrd="0" destOrd="0" presId="urn:microsoft.com/office/officeart/2005/8/layout/vList5"/>
    <dgm:cxn modelId="{C3DD97AD-F6E5-4B47-AEEA-BF4BFFC06966}" type="presParOf" srcId="{77566B20-A9FE-41A3-A840-C54A8030476B}" destId="{244C5D67-305B-4035-A581-1F1A6C16E2CA}" srcOrd="1" destOrd="0" presId="urn:microsoft.com/office/officeart/2005/8/layout/vList5"/>
    <dgm:cxn modelId="{5C7E959B-2981-45BD-B38B-1EB63AD52502}" type="presParOf" srcId="{77566B20-A9FE-41A3-A840-C54A8030476B}" destId="{BA73F071-52AD-49EC-B189-40285790A7BD}" srcOrd="2" destOrd="0" presId="urn:microsoft.com/office/officeart/2005/8/layout/vList5"/>
    <dgm:cxn modelId="{F2E67160-2AD2-443A-B6BE-92FF03485A10}" type="presParOf" srcId="{BA73F071-52AD-49EC-B189-40285790A7BD}" destId="{AC84C50E-8A78-485D-87FD-98B495FCBF90}" srcOrd="0" destOrd="0" presId="urn:microsoft.com/office/officeart/2005/8/layout/vList5"/>
    <dgm:cxn modelId="{4BCD2EE0-6D41-4555-8288-F8941A9B28D8}" type="presParOf" srcId="{BA73F071-52AD-49EC-B189-40285790A7BD}" destId="{EE9D774D-F600-43FE-888D-DD532245595E}" srcOrd="1" destOrd="0" presId="urn:microsoft.com/office/officeart/2005/8/layout/vList5"/>
    <dgm:cxn modelId="{A35928D0-1A3F-4AE9-A576-1228AAB1A048}" type="presParOf" srcId="{77566B20-A9FE-41A3-A840-C54A8030476B}" destId="{11D3A5ED-5110-4CC2-B62C-1BD7536E276C}" srcOrd="3" destOrd="0" presId="urn:microsoft.com/office/officeart/2005/8/layout/vList5"/>
    <dgm:cxn modelId="{777517AD-E497-432B-9881-27F63FC8A755}" type="presParOf" srcId="{77566B20-A9FE-41A3-A840-C54A8030476B}" destId="{F49CC6EB-1446-4C8B-9888-789FF55477BB}" srcOrd="4" destOrd="0" presId="urn:microsoft.com/office/officeart/2005/8/layout/vList5"/>
    <dgm:cxn modelId="{95CB6897-FF8A-4C79-A4EA-E935891EB0CF}" type="presParOf" srcId="{F49CC6EB-1446-4C8B-9888-789FF55477BB}" destId="{EE1FC26E-A4A8-4C8A-AA37-37B18AE8E57B}" srcOrd="0" destOrd="0" presId="urn:microsoft.com/office/officeart/2005/8/layout/vList5"/>
    <dgm:cxn modelId="{758E0AA8-C968-414F-9F10-F7D9E1612172}" type="presParOf" srcId="{F49CC6EB-1446-4C8B-9888-789FF55477BB}" destId="{A7F49875-3386-4BF8-BD24-5F410A95BE2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8368D-F428-442B-BEA7-01C0D66BD5FD}">
      <dsp:nvSpPr>
        <dsp:cNvPr id="0" name=""/>
        <dsp:cNvSpPr/>
      </dsp:nvSpPr>
      <dsp:spPr>
        <a:xfrm rot="10869675">
          <a:off x="3749943" y="2286390"/>
          <a:ext cx="653800" cy="0"/>
        </a:xfrm>
        <a:custGeom>
          <a:avLst/>
          <a:gdLst/>
          <a:ahLst/>
          <a:cxnLst/>
          <a:rect l="0" t="0" r="0" b="0"/>
          <a:pathLst>
            <a:path>
              <a:moveTo>
                <a:pt x="0" y="0"/>
              </a:moveTo>
              <a:lnTo>
                <a:pt x="653800" y="0"/>
              </a:lnTo>
            </a:path>
          </a:pathLst>
        </a:custGeom>
        <a:noFill/>
        <a:ln w="38100" cap="flat" cmpd="sng" algn="ctr">
          <a:solidFill>
            <a:srgbClr val="718B5C"/>
          </a:solidFill>
          <a:prstDash val="solid"/>
          <a:miter lim="800000"/>
        </a:ln>
        <a:effectLst/>
      </dsp:spPr>
      <dsp:style>
        <a:lnRef idx="1">
          <a:scrgbClr r="0" g="0" b="0"/>
        </a:lnRef>
        <a:fillRef idx="0">
          <a:scrgbClr r="0" g="0" b="0"/>
        </a:fillRef>
        <a:effectRef idx="0">
          <a:scrgbClr r="0" g="0" b="0"/>
        </a:effectRef>
        <a:fontRef idx="minor"/>
      </dsp:style>
    </dsp:sp>
    <dsp:sp modelId="{B951FBF0-3CE1-43F5-A842-D8B3476EFA61}">
      <dsp:nvSpPr>
        <dsp:cNvPr id="0" name=""/>
        <dsp:cNvSpPr/>
      </dsp:nvSpPr>
      <dsp:spPr>
        <a:xfrm rot="2425936">
          <a:off x="5388926" y="2831020"/>
          <a:ext cx="409502" cy="0"/>
        </a:xfrm>
        <a:custGeom>
          <a:avLst/>
          <a:gdLst/>
          <a:ahLst/>
          <a:cxnLst/>
          <a:rect l="0" t="0" r="0" b="0"/>
          <a:pathLst>
            <a:path>
              <a:moveTo>
                <a:pt x="0" y="0"/>
              </a:moveTo>
              <a:lnTo>
                <a:pt x="387777" y="0"/>
              </a:lnTo>
            </a:path>
          </a:pathLst>
        </a:custGeom>
        <a:noFill/>
        <a:ln w="38100" cap="flat" cmpd="sng" algn="ctr">
          <a:solidFill>
            <a:srgbClr val="718B5C"/>
          </a:solidFill>
          <a:prstDash val="solid"/>
          <a:miter lim="800000"/>
        </a:ln>
        <a:effectLst/>
      </dsp:spPr>
      <dsp:style>
        <a:lnRef idx="1">
          <a:scrgbClr r="0" g="0" b="0"/>
        </a:lnRef>
        <a:fillRef idx="0">
          <a:scrgbClr r="0" g="0" b="0"/>
        </a:fillRef>
        <a:effectRef idx="0">
          <a:scrgbClr r="0" g="0" b="0"/>
        </a:effectRef>
        <a:fontRef idx="minor"/>
      </dsp:style>
    </dsp:sp>
    <dsp:sp modelId="{163418DC-5AE1-41BC-A374-0DECD37DA735}">
      <dsp:nvSpPr>
        <dsp:cNvPr id="0" name=""/>
        <dsp:cNvSpPr/>
      </dsp:nvSpPr>
      <dsp:spPr>
        <a:xfrm rot="18693085">
          <a:off x="5230813" y="1702261"/>
          <a:ext cx="557849" cy="0"/>
        </a:xfrm>
        <a:custGeom>
          <a:avLst/>
          <a:gdLst/>
          <a:ahLst/>
          <a:cxnLst/>
          <a:rect l="0" t="0" r="0" b="0"/>
          <a:pathLst>
            <a:path>
              <a:moveTo>
                <a:pt x="0" y="0"/>
              </a:moveTo>
              <a:lnTo>
                <a:pt x="645843" y="0"/>
              </a:lnTo>
            </a:path>
          </a:pathLst>
        </a:custGeom>
        <a:noFill/>
        <a:ln w="38100" cap="flat" cmpd="sng" algn="ctr">
          <a:solidFill>
            <a:srgbClr val="718B5C"/>
          </a:solidFill>
          <a:prstDash val="solid"/>
          <a:miter lim="800000"/>
        </a:ln>
        <a:effectLst/>
      </dsp:spPr>
      <dsp:style>
        <a:lnRef idx="1">
          <a:scrgbClr r="0" g="0" b="0"/>
        </a:lnRef>
        <a:fillRef idx="0">
          <a:scrgbClr r="0" g="0" b="0"/>
        </a:fillRef>
        <a:effectRef idx="0">
          <a:scrgbClr r="0" g="0" b="0"/>
        </a:effectRef>
        <a:fontRef idx="minor"/>
      </dsp:style>
    </dsp:sp>
    <dsp:sp modelId="{E5FCD73C-A70F-46CF-A0B8-B568D36AF777}">
      <dsp:nvSpPr>
        <dsp:cNvPr id="0" name=""/>
        <dsp:cNvSpPr/>
      </dsp:nvSpPr>
      <dsp:spPr>
        <a:xfrm>
          <a:off x="4403677" y="1910997"/>
          <a:ext cx="1144359" cy="7872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Export HS Code</a:t>
          </a:r>
        </a:p>
      </dsp:txBody>
      <dsp:txXfrm>
        <a:off x="4442106" y="1949426"/>
        <a:ext cx="1067501" cy="710373"/>
      </dsp:txXfrm>
    </dsp:sp>
    <dsp:sp modelId="{E3C2E0E4-0228-42C8-871D-E1C0AACF4956}">
      <dsp:nvSpPr>
        <dsp:cNvPr id="0" name=""/>
        <dsp:cNvSpPr/>
      </dsp:nvSpPr>
      <dsp:spPr>
        <a:xfrm>
          <a:off x="5273148" y="989773"/>
          <a:ext cx="1289684" cy="5037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1400" kern="1200">
              <a:latin typeface="Times New Roman" panose="02020603050405020304" pitchFamily="18" charset="0"/>
              <a:ea typeface="+mn-ea"/>
              <a:cs typeface="Times New Roman" panose="02020603050405020304" pitchFamily="18" charset="0"/>
            </a:rPr>
            <a:t>Manufactured Goods</a:t>
          </a:r>
        </a:p>
      </dsp:txBody>
      <dsp:txXfrm>
        <a:off x="5297739" y="1014364"/>
        <a:ext cx="1240502" cy="454569"/>
      </dsp:txXfrm>
    </dsp:sp>
    <dsp:sp modelId="{F2C8F999-A1A4-43C7-B822-C0AF10F4049F}">
      <dsp:nvSpPr>
        <dsp:cNvPr id="0" name=""/>
        <dsp:cNvSpPr/>
      </dsp:nvSpPr>
      <dsp:spPr>
        <a:xfrm rot="13036603">
          <a:off x="5212150" y="863317"/>
          <a:ext cx="417578" cy="0"/>
        </a:xfrm>
        <a:custGeom>
          <a:avLst/>
          <a:gdLst/>
          <a:ahLst/>
          <a:cxnLst/>
          <a:rect l="0" t="0" r="0" b="0"/>
          <a:pathLst>
            <a:path>
              <a:moveTo>
                <a:pt x="0" y="0"/>
              </a:moveTo>
              <a:lnTo>
                <a:pt x="417578"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DF55F0-5EB3-4D35-8530-06BC14287C61}">
      <dsp:nvSpPr>
        <dsp:cNvPr id="0" name=""/>
        <dsp:cNvSpPr/>
      </dsp:nvSpPr>
      <dsp:spPr>
        <a:xfrm>
          <a:off x="4493579" y="233109"/>
          <a:ext cx="860619" cy="5037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Just in time</a:t>
          </a:r>
        </a:p>
      </dsp:txBody>
      <dsp:txXfrm>
        <a:off x="4518170" y="257700"/>
        <a:ext cx="811437" cy="454569"/>
      </dsp:txXfrm>
    </dsp:sp>
    <dsp:sp modelId="{C60EE744-59DA-4BCE-A36D-13208DF26571}">
      <dsp:nvSpPr>
        <dsp:cNvPr id="0" name=""/>
        <dsp:cNvSpPr/>
      </dsp:nvSpPr>
      <dsp:spPr>
        <a:xfrm rot="19258742">
          <a:off x="6181640" y="856679"/>
          <a:ext cx="422785" cy="0"/>
        </a:xfrm>
        <a:custGeom>
          <a:avLst/>
          <a:gdLst/>
          <a:ahLst/>
          <a:cxnLst/>
          <a:rect l="0" t="0" r="0" b="0"/>
          <a:pathLst>
            <a:path>
              <a:moveTo>
                <a:pt x="0" y="0"/>
              </a:moveTo>
              <a:lnTo>
                <a:pt x="422785"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E5DA00-6CCB-4B66-9560-8AA686DF1072}">
      <dsp:nvSpPr>
        <dsp:cNvPr id="0" name=""/>
        <dsp:cNvSpPr/>
      </dsp:nvSpPr>
      <dsp:spPr>
        <a:xfrm>
          <a:off x="6472270" y="219834"/>
          <a:ext cx="791610" cy="5037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Non </a:t>
          </a:r>
        </a:p>
        <a:p>
          <a:pPr marL="0" lvl="0" indent="0" algn="ct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Just in time</a:t>
          </a:r>
        </a:p>
      </dsp:txBody>
      <dsp:txXfrm>
        <a:off x="6496861" y="244425"/>
        <a:ext cx="742428" cy="454569"/>
      </dsp:txXfrm>
    </dsp:sp>
    <dsp:sp modelId="{9DFE38AD-9736-4890-997C-91B12B544FA9}">
      <dsp:nvSpPr>
        <dsp:cNvPr id="0" name=""/>
        <dsp:cNvSpPr/>
      </dsp:nvSpPr>
      <dsp:spPr>
        <a:xfrm>
          <a:off x="5749529" y="2924791"/>
          <a:ext cx="527445" cy="52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Other</a:t>
          </a:r>
        </a:p>
      </dsp:txBody>
      <dsp:txXfrm>
        <a:off x="5775277" y="2950539"/>
        <a:ext cx="475949" cy="475949"/>
      </dsp:txXfrm>
    </dsp:sp>
    <dsp:sp modelId="{117CBDF2-C260-417E-8E1D-AC33032F157C}">
      <dsp:nvSpPr>
        <dsp:cNvPr id="0" name=""/>
        <dsp:cNvSpPr/>
      </dsp:nvSpPr>
      <dsp:spPr>
        <a:xfrm>
          <a:off x="2758424" y="2005992"/>
          <a:ext cx="991586" cy="52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Agricultural Goods</a:t>
          </a:r>
        </a:p>
      </dsp:txBody>
      <dsp:txXfrm>
        <a:off x="2784172" y="2031740"/>
        <a:ext cx="940090" cy="475949"/>
      </dsp:txXfrm>
    </dsp:sp>
    <dsp:sp modelId="{E1651C36-78E6-4CF5-AE06-9B444261F60D}">
      <dsp:nvSpPr>
        <dsp:cNvPr id="0" name=""/>
        <dsp:cNvSpPr/>
      </dsp:nvSpPr>
      <dsp:spPr>
        <a:xfrm rot="8666349">
          <a:off x="2305511" y="2719375"/>
          <a:ext cx="639437" cy="0"/>
        </a:xfrm>
        <a:custGeom>
          <a:avLst/>
          <a:gdLst/>
          <a:ahLst/>
          <a:cxnLst/>
          <a:rect l="0" t="0" r="0" b="0"/>
          <a:pathLst>
            <a:path>
              <a:moveTo>
                <a:pt x="0" y="0"/>
              </a:moveTo>
              <a:lnTo>
                <a:pt x="639437"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8513AE-9791-4CC6-9BCD-AC894956B0C7}">
      <dsp:nvSpPr>
        <dsp:cNvPr id="0" name=""/>
        <dsp:cNvSpPr/>
      </dsp:nvSpPr>
      <dsp:spPr>
        <a:xfrm>
          <a:off x="1538861" y="2905313"/>
          <a:ext cx="914764" cy="52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Perishables</a:t>
          </a:r>
        </a:p>
      </dsp:txBody>
      <dsp:txXfrm>
        <a:off x="1564609" y="2931061"/>
        <a:ext cx="863268" cy="475949"/>
      </dsp:txXfrm>
    </dsp:sp>
    <dsp:sp modelId="{BD86A23E-F2D9-4F84-A35D-75BE26EFA753}">
      <dsp:nvSpPr>
        <dsp:cNvPr id="0" name=""/>
        <dsp:cNvSpPr/>
      </dsp:nvSpPr>
      <dsp:spPr>
        <a:xfrm rot="12579522">
          <a:off x="2458001" y="1917804"/>
          <a:ext cx="356433" cy="0"/>
        </a:xfrm>
        <a:custGeom>
          <a:avLst/>
          <a:gdLst/>
          <a:ahLst/>
          <a:cxnLst/>
          <a:rect l="0" t="0" r="0" b="0"/>
          <a:pathLst>
            <a:path>
              <a:moveTo>
                <a:pt x="0" y="0"/>
              </a:moveTo>
              <a:lnTo>
                <a:pt x="356433" y="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BE9904-DF05-4374-933A-41230178CF89}">
      <dsp:nvSpPr>
        <dsp:cNvPr id="0" name=""/>
        <dsp:cNvSpPr/>
      </dsp:nvSpPr>
      <dsp:spPr>
        <a:xfrm>
          <a:off x="1539225" y="1302172"/>
          <a:ext cx="957988" cy="52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Non-Perishables</a:t>
          </a:r>
        </a:p>
      </dsp:txBody>
      <dsp:txXfrm>
        <a:off x="1564973" y="1327920"/>
        <a:ext cx="906492" cy="475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7568E-A301-4BC8-8F4A-471406E7B51F}">
      <dsp:nvSpPr>
        <dsp:cNvPr id="0" name=""/>
        <dsp:cNvSpPr/>
      </dsp:nvSpPr>
      <dsp:spPr>
        <a:xfrm>
          <a:off x="0" y="1901"/>
          <a:ext cx="4521865" cy="1254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Shipper</a:t>
          </a:r>
          <a:r>
            <a:rPr lang="en-US" sz="1800" kern="1200">
              <a:latin typeface="Times New Roman" panose="02020603050405020304" pitchFamily="18" charset="0"/>
              <a:cs typeface="Times New Roman" panose="02020603050405020304" pitchFamily="18" charset="0"/>
            </a:rPr>
            <a:t> </a:t>
          </a:r>
          <a:r>
            <a:rPr lang="en-US" sz="2800" kern="1200">
              <a:latin typeface="Times New Roman" panose="02020603050405020304" pitchFamily="18" charset="0"/>
              <a:cs typeface="Times New Roman" panose="02020603050405020304" pitchFamily="18" charset="0"/>
            </a:rPr>
            <a:t>costs</a:t>
          </a:r>
        </a:p>
      </dsp:txBody>
      <dsp:txXfrm>
        <a:off x="61264" y="63165"/>
        <a:ext cx="4399337" cy="1132469"/>
      </dsp:txXfrm>
    </dsp:sp>
    <dsp:sp modelId="{BF7CF850-A032-43CB-9E74-3DB76384C40F}">
      <dsp:nvSpPr>
        <dsp:cNvPr id="0" name=""/>
        <dsp:cNvSpPr/>
      </dsp:nvSpPr>
      <dsp:spPr>
        <a:xfrm rot="5400000">
          <a:off x="2647106" y="498737"/>
          <a:ext cx="861530" cy="28968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Inventory Risk Cost:18 % of average cargo value</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Capital Cost Interest:3.25% of average cargo value</a:t>
          </a:r>
        </a:p>
      </dsp:txBody>
      <dsp:txXfrm rot="-5400000">
        <a:off x="1629461" y="1558438"/>
        <a:ext cx="2854764" cy="777418"/>
      </dsp:txXfrm>
    </dsp:sp>
    <dsp:sp modelId="{875F339A-62F6-441C-9E0B-0C49ED08E068}">
      <dsp:nvSpPr>
        <dsp:cNvPr id="0" name=""/>
        <dsp:cNvSpPr/>
      </dsp:nvSpPr>
      <dsp:spPr>
        <a:xfrm>
          <a:off x="0" y="1319649"/>
          <a:ext cx="1629461" cy="1254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Inventory Cost</a:t>
          </a:r>
        </a:p>
      </dsp:txBody>
      <dsp:txXfrm>
        <a:off x="61264" y="1380913"/>
        <a:ext cx="1506933" cy="1132469"/>
      </dsp:txXfrm>
    </dsp:sp>
    <dsp:sp modelId="{F62E06F3-6A4D-4413-97ED-0698A7974281}">
      <dsp:nvSpPr>
        <dsp:cNvPr id="0" name=""/>
        <dsp:cNvSpPr/>
      </dsp:nvSpPr>
      <dsp:spPr>
        <a:xfrm rot="5400000">
          <a:off x="2624757" y="1816485"/>
          <a:ext cx="906228" cy="28968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Reliability Cost for Buffer Time: $168.53/hour</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Reliability Cost for Schedule Delay: $371.33/hour</a:t>
          </a:r>
        </a:p>
      </dsp:txBody>
      <dsp:txXfrm rot="-5400000">
        <a:off x="1629461" y="2856019"/>
        <a:ext cx="2852582" cy="817752"/>
      </dsp:txXfrm>
    </dsp:sp>
    <dsp:sp modelId="{F4036357-725E-4146-A2E7-4BC6D38ED135}">
      <dsp:nvSpPr>
        <dsp:cNvPr id="0" name=""/>
        <dsp:cNvSpPr/>
      </dsp:nvSpPr>
      <dsp:spPr>
        <a:xfrm>
          <a:off x="0" y="2637396"/>
          <a:ext cx="1629461" cy="1254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Additional Logistics Cost</a:t>
          </a:r>
        </a:p>
      </dsp:txBody>
      <dsp:txXfrm>
        <a:off x="61264" y="2698660"/>
        <a:ext cx="1506933" cy="1132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57C41-E962-478C-B3D6-D8EBA272FA22}">
      <dsp:nvSpPr>
        <dsp:cNvPr id="0" name=""/>
        <dsp:cNvSpPr/>
      </dsp:nvSpPr>
      <dsp:spPr>
        <a:xfrm>
          <a:off x="0" y="1901"/>
          <a:ext cx="4110784" cy="1254997"/>
        </a:xfrm>
        <a:prstGeom prst="roundRect">
          <a:avLst/>
        </a:prstGeom>
        <a:solidFill>
          <a:srgbClr val="678250">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FFFFFE"/>
              </a:solidFill>
              <a:latin typeface="Times New Roman" panose="02020603050405020304" pitchFamily="18" charset="0"/>
              <a:ea typeface="+mn-ea"/>
              <a:cs typeface="Times New Roman" panose="02020603050405020304" pitchFamily="18" charset="0"/>
            </a:rPr>
            <a:t>Carrier costs</a:t>
          </a:r>
        </a:p>
      </dsp:txBody>
      <dsp:txXfrm>
        <a:off x="61264" y="63165"/>
        <a:ext cx="3988256" cy="1132469"/>
      </dsp:txXfrm>
    </dsp:sp>
    <dsp:sp modelId="{EE9D774D-F600-43FE-888D-DD532245595E}">
      <dsp:nvSpPr>
        <dsp:cNvPr id="0" name=""/>
        <dsp:cNvSpPr/>
      </dsp:nvSpPr>
      <dsp:spPr>
        <a:xfrm rot="5400000">
          <a:off x="2296064" y="620231"/>
          <a:ext cx="1003998" cy="2633472"/>
        </a:xfrm>
        <a:prstGeom prst="round2SameRect">
          <a:avLst/>
        </a:prstGeom>
        <a:solidFill>
          <a:srgbClr val="678250">
            <a:alpha val="90000"/>
            <a:tint val="40000"/>
            <a:hueOff val="0"/>
            <a:satOff val="0"/>
            <a:lumOff val="0"/>
            <a:alphaOff val="0"/>
          </a:srgbClr>
        </a:solidFill>
        <a:ln w="12700" cap="flat" cmpd="sng" algn="ctr">
          <a:solidFill>
            <a:srgbClr val="67825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rgbClr val="18437D">
                  <a:hueOff val="0"/>
                  <a:satOff val="0"/>
                  <a:lumOff val="0"/>
                  <a:alphaOff val="0"/>
                </a:srgbClr>
              </a:solidFill>
              <a:latin typeface="Times New Roman" panose="02020603050405020304" pitchFamily="18" charset="0"/>
              <a:ea typeface="+mn-ea"/>
              <a:cs typeface="Times New Roman" panose="02020603050405020304" pitchFamily="18" charset="0"/>
            </a:rPr>
            <a:t>Updated monthly</a:t>
          </a:r>
        </a:p>
      </dsp:txBody>
      <dsp:txXfrm rot="-5400000">
        <a:off x="1481328" y="1483979"/>
        <a:ext cx="2584461" cy="905976"/>
      </dsp:txXfrm>
    </dsp:sp>
    <dsp:sp modelId="{AC84C50E-8A78-485D-87FD-98B495FCBF90}">
      <dsp:nvSpPr>
        <dsp:cNvPr id="0" name=""/>
        <dsp:cNvSpPr/>
      </dsp:nvSpPr>
      <dsp:spPr>
        <a:xfrm>
          <a:off x="0" y="1319649"/>
          <a:ext cx="1481328" cy="1254997"/>
        </a:xfrm>
        <a:prstGeom prst="roundRect">
          <a:avLst/>
        </a:prstGeom>
        <a:solidFill>
          <a:srgbClr val="678250">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E"/>
              </a:solidFill>
              <a:latin typeface="Times New Roman" panose="02020603050405020304" pitchFamily="18" charset="0"/>
              <a:ea typeface="+mn-ea"/>
              <a:cs typeface="Times New Roman" panose="02020603050405020304" pitchFamily="18" charset="0"/>
            </a:rPr>
            <a:t>Fuel price</a:t>
          </a:r>
        </a:p>
      </dsp:txBody>
      <dsp:txXfrm>
        <a:off x="61264" y="1380913"/>
        <a:ext cx="1358800" cy="1132469"/>
      </dsp:txXfrm>
    </dsp:sp>
    <dsp:sp modelId="{A7F49875-3386-4BF8-BD24-5F410A95BE21}">
      <dsp:nvSpPr>
        <dsp:cNvPr id="0" name=""/>
        <dsp:cNvSpPr/>
      </dsp:nvSpPr>
      <dsp:spPr>
        <a:xfrm rot="5400000">
          <a:off x="2296064" y="1948159"/>
          <a:ext cx="1003998" cy="2633472"/>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El Paso</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Laredo</a:t>
          </a:r>
        </a:p>
        <a:p>
          <a:pPr marL="114300" lvl="1" indent="-114300" algn="l" defTabSz="622300">
            <a:lnSpc>
              <a:spcPct val="90000"/>
            </a:lnSpc>
            <a:spcBef>
              <a:spcPct val="0"/>
            </a:spcBef>
            <a:spcAft>
              <a:spcPct val="15000"/>
            </a:spcAft>
            <a:buChar char="•"/>
          </a:pPr>
          <a:r>
            <a:rPr lang="en-US" sz="1400" kern="1200">
              <a:latin typeface="Times New Roman" panose="02020603050405020304" pitchFamily="18" charset="0"/>
              <a:cs typeface="Times New Roman" panose="02020603050405020304" pitchFamily="18" charset="0"/>
            </a:rPr>
            <a:t>Brownsville</a:t>
          </a:r>
        </a:p>
      </dsp:txBody>
      <dsp:txXfrm rot="-5400000">
        <a:off x="1481328" y="2811907"/>
        <a:ext cx="2584461" cy="905976"/>
      </dsp:txXfrm>
    </dsp:sp>
    <dsp:sp modelId="{EE1FC26E-A4A8-4C8A-AA37-37B18AE8E57B}">
      <dsp:nvSpPr>
        <dsp:cNvPr id="0" name=""/>
        <dsp:cNvSpPr/>
      </dsp:nvSpPr>
      <dsp:spPr>
        <a:xfrm>
          <a:off x="0" y="2637396"/>
          <a:ext cx="1481328" cy="1254997"/>
        </a:xfrm>
        <a:prstGeom prst="roundRect">
          <a:avLst/>
        </a:prstGeom>
        <a:solidFill>
          <a:srgbClr val="678250">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E"/>
              </a:solidFill>
              <a:latin typeface="Times New Roman" panose="02020603050405020304" pitchFamily="18" charset="0"/>
              <a:ea typeface="+mn-ea"/>
              <a:cs typeface="Times New Roman" panose="02020603050405020304" pitchFamily="18" charset="0"/>
            </a:rPr>
            <a:t>Driver wages</a:t>
          </a:r>
        </a:p>
      </dsp:txBody>
      <dsp:txXfrm>
        <a:off x="61264" y="2698660"/>
        <a:ext cx="1358800" cy="113246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C0890-31B7-2941-9924-5642D28D6723}" type="datetimeFigureOut">
              <a:rPr lang="en-US" smtClean="0"/>
              <a:t>3/28/23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8451D-E932-ED40-9005-BD34803402E3}" type="slidenum">
              <a:rPr lang="en-US" smtClean="0"/>
              <a:t>‹#›</a:t>
            </a:fld>
            <a:endParaRPr lang="en-US"/>
          </a:p>
        </p:txBody>
      </p:sp>
    </p:spTree>
    <p:extLst>
      <p:ext uri="{BB962C8B-B14F-4D97-AF65-F5344CB8AC3E}">
        <p14:creationId xmlns:p14="http://schemas.microsoft.com/office/powerpoint/2010/main" val="202716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5118E-BA6F-BB43-9917-4069500B58EB}"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EDEE6-97BB-6D4F-8B84-AC5A03218C37}" type="slidenum">
              <a:rPr lang="en-US" smtClean="0"/>
              <a:t>‹#›</a:t>
            </a:fld>
            <a:endParaRPr lang="en-US"/>
          </a:p>
        </p:txBody>
      </p:sp>
    </p:spTree>
    <p:extLst>
      <p:ext uri="{BB962C8B-B14F-4D97-AF65-F5344CB8AC3E}">
        <p14:creationId xmlns:p14="http://schemas.microsoft.com/office/powerpoint/2010/main" val="116366349"/>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a:t>
            </a:fld>
            <a:endParaRPr lang="en-US"/>
          </a:p>
        </p:txBody>
      </p:sp>
    </p:spTree>
    <p:extLst>
      <p:ext uri="{BB962C8B-B14F-4D97-AF65-F5344CB8AC3E}">
        <p14:creationId xmlns:p14="http://schemas.microsoft.com/office/powerpoint/2010/main" val="218508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err="1"/>
              <a:t>Datamyne</a:t>
            </a:r>
            <a:r>
              <a:rPr lang="en-US"/>
              <a:t> and BTS provide Export Codes (HS) when they report total weight and value of the cargos. This study listed the commodity codes based on their first two digits and put under into three main groups and with their subgroups in total 5 commodity groups (</a:t>
            </a:r>
            <a:r>
              <a:rPr lang="en-US" err="1"/>
              <a:t>i</a:t>
            </a:r>
            <a:r>
              <a:rPr lang="en-US"/>
              <a:t>) just-in-time (ii) non-just-in-time (iii) perishables, (iv) non-perishables, and (v) other.</a:t>
            </a:r>
          </a:p>
        </p:txBody>
      </p:sp>
      <p:sp>
        <p:nvSpPr>
          <p:cNvPr id="4" name="Slide Number Placeholder 3"/>
          <p:cNvSpPr>
            <a:spLocks noGrp="1"/>
          </p:cNvSpPr>
          <p:nvPr>
            <p:ph type="sldNum" sz="quarter" idx="5"/>
          </p:nvPr>
        </p:nvSpPr>
        <p:spPr/>
        <p:txBody>
          <a:bodyPr/>
          <a:lstStyle/>
          <a:p>
            <a:fld id="{BC1EDEE6-97BB-6D4F-8B84-AC5A03218C37}" type="slidenum">
              <a:rPr lang="en-US" smtClean="0"/>
              <a:t>10</a:t>
            </a:fld>
            <a:endParaRPr lang="en-US"/>
          </a:p>
        </p:txBody>
      </p:sp>
    </p:spTree>
    <p:extLst>
      <p:ext uri="{BB962C8B-B14F-4D97-AF65-F5344CB8AC3E}">
        <p14:creationId xmlns:p14="http://schemas.microsoft.com/office/powerpoint/2010/main" val="139061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11</a:t>
            </a:fld>
            <a:endParaRPr lang="en-US"/>
          </a:p>
        </p:txBody>
      </p:sp>
    </p:spTree>
    <p:extLst>
      <p:ext uri="{BB962C8B-B14F-4D97-AF65-F5344CB8AC3E}">
        <p14:creationId xmlns:p14="http://schemas.microsoft.com/office/powerpoint/2010/main" val="319069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monthly loaded truck distribution of the just-in-time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12</a:t>
            </a:fld>
            <a:endParaRPr lang="en-US"/>
          </a:p>
        </p:txBody>
      </p:sp>
    </p:spTree>
    <p:extLst>
      <p:ext uri="{BB962C8B-B14F-4D97-AF65-F5344CB8AC3E}">
        <p14:creationId xmlns:p14="http://schemas.microsoft.com/office/powerpoint/2010/main" val="336016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13</a:t>
            </a:fld>
            <a:endParaRPr lang="en-US"/>
          </a:p>
        </p:txBody>
      </p:sp>
    </p:spTree>
    <p:extLst>
      <p:ext uri="{BB962C8B-B14F-4D97-AF65-F5344CB8AC3E}">
        <p14:creationId xmlns:p14="http://schemas.microsoft.com/office/powerpoint/2010/main" val="339788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monthly loaded truck distribution of the non-just-in-time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14</a:t>
            </a:fld>
            <a:endParaRPr lang="en-US"/>
          </a:p>
        </p:txBody>
      </p:sp>
    </p:spTree>
    <p:extLst>
      <p:ext uri="{BB962C8B-B14F-4D97-AF65-F5344CB8AC3E}">
        <p14:creationId xmlns:p14="http://schemas.microsoft.com/office/powerpoint/2010/main" val="40423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15</a:t>
            </a:fld>
            <a:endParaRPr lang="en-US"/>
          </a:p>
        </p:txBody>
      </p:sp>
    </p:spTree>
    <p:extLst>
      <p:ext uri="{BB962C8B-B14F-4D97-AF65-F5344CB8AC3E}">
        <p14:creationId xmlns:p14="http://schemas.microsoft.com/office/powerpoint/2010/main" val="326236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monthly loaded truck distribution of the perishable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16</a:t>
            </a:fld>
            <a:endParaRPr lang="en-US"/>
          </a:p>
        </p:txBody>
      </p:sp>
    </p:spTree>
    <p:extLst>
      <p:ext uri="{BB962C8B-B14F-4D97-AF65-F5344CB8AC3E}">
        <p14:creationId xmlns:p14="http://schemas.microsoft.com/office/powerpoint/2010/main" val="370334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17</a:t>
            </a:fld>
            <a:endParaRPr lang="en-US"/>
          </a:p>
        </p:txBody>
      </p:sp>
    </p:spTree>
    <p:extLst>
      <p:ext uri="{BB962C8B-B14F-4D97-AF65-F5344CB8AC3E}">
        <p14:creationId xmlns:p14="http://schemas.microsoft.com/office/powerpoint/2010/main" val="18129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monthly loaded truck distribution of the non-perishable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18</a:t>
            </a:fld>
            <a:endParaRPr lang="en-US"/>
          </a:p>
        </p:txBody>
      </p:sp>
    </p:spTree>
    <p:extLst>
      <p:ext uri="{BB962C8B-B14F-4D97-AF65-F5344CB8AC3E}">
        <p14:creationId xmlns:p14="http://schemas.microsoft.com/office/powerpoint/2010/main" val="4023912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19</a:t>
            </a:fld>
            <a:endParaRPr lang="en-US"/>
          </a:p>
        </p:txBody>
      </p:sp>
    </p:spTree>
    <p:extLst>
      <p:ext uri="{BB962C8B-B14F-4D97-AF65-F5344CB8AC3E}">
        <p14:creationId xmlns:p14="http://schemas.microsoft.com/office/powerpoint/2010/main" val="202662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2</a:t>
            </a:fld>
            <a:endParaRPr lang="en-US"/>
          </a:p>
        </p:txBody>
      </p:sp>
    </p:spTree>
    <p:extLst>
      <p:ext uri="{BB962C8B-B14F-4D97-AF65-F5344CB8AC3E}">
        <p14:creationId xmlns:p14="http://schemas.microsoft.com/office/powerpoint/2010/main" val="3404292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monthly loaded truck distribution of the other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20</a:t>
            </a:fld>
            <a:endParaRPr lang="en-US"/>
          </a:p>
        </p:txBody>
      </p:sp>
    </p:spTree>
    <p:extLst>
      <p:ext uri="{BB962C8B-B14F-4D97-AF65-F5344CB8AC3E}">
        <p14:creationId xmlns:p14="http://schemas.microsoft.com/office/powerpoint/2010/main" val="321205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just-in-time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21</a:t>
            </a:fld>
            <a:endParaRPr lang="en-US"/>
          </a:p>
        </p:txBody>
      </p:sp>
    </p:spTree>
    <p:extLst>
      <p:ext uri="{BB962C8B-B14F-4D97-AF65-F5344CB8AC3E}">
        <p14:creationId xmlns:p14="http://schemas.microsoft.com/office/powerpoint/2010/main" val="353209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is a new slide added after the presentation. Eduardo wanted to see the change of JIT cargo value for El Paso after adding Santa Teresa (black line)</a:t>
            </a:r>
          </a:p>
        </p:txBody>
      </p:sp>
      <p:sp>
        <p:nvSpPr>
          <p:cNvPr id="4" name="Slide Number Placeholder 3"/>
          <p:cNvSpPr>
            <a:spLocks noGrp="1"/>
          </p:cNvSpPr>
          <p:nvPr>
            <p:ph type="sldNum" sz="quarter" idx="5"/>
          </p:nvPr>
        </p:nvSpPr>
        <p:spPr/>
        <p:txBody>
          <a:bodyPr/>
          <a:lstStyle/>
          <a:p>
            <a:fld id="{BC1EDEE6-97BB-6D4F-8B84-AC5A03218C37}" type="slidenum">
              <a:rPr lang="en-US" smtClean="0"/>
              <a:t>22</a:t>
            </a:fld>
            <a:endParaRPr lang="en-US"/>
          </a:p>
        </p:txBody>
      </p:sp>
    </p:spTree>
    <p:extLst>
      <p:ext uri="{BB962C8B-B14F-4D97-AF65-F5344CB8AC3E}">
        <p14:creationId xmlns:p14="http://schemas.microsoft.com/office/powerpoint/2010/main" val="100501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non-just-in-time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23</a:t>
            </a:fld>
            <a:endParaRPr lang="en-US"/>
          </a:p>
        </p:txBody>
      </p:sp>
    </p:spTree>
    <p:extLst>
      <p:ext uri="{BB962C8B-B14F-4D97-AF65-F5344CB8AC3E}">
        <p14:creationId xmlns:p14="http://schemas.microsoft.com/office/powerpoint/2010/main" val="3048093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non-just-in-time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24</a:t>
            </a:fld>
            <a:endParaRPr lang="en-US"/>
          </a:p>
        </p:txBody>
      </p:sp>
    </p:spTree>
    <p:extLst>
      <p:ext uri="{BB962C8B-B14F-4D97-AF65-F5344CB8AC3E}">
        <p14:creationId xmlns:p14="http://schemas.microsoft.com/office/powerpoint/2010/main" val="312245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perishable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25</a:t>
            </a:fld>
            <a:endParaRPr lang="en-US"/>
          </a:p>
        </p:txBody>
      </p:sp>
    </p:spTree>
    <p:extLst>
      <p:ext uri="{BB962C8B-B14F-4D97-AF65-F5344CB8AC3E}">
        <p14:creationId xmlns:p14="http://schemas.microsoft.com/office/powerpoint/2010/main" val="334813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perishable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26</a:t>
            </a:fld>
            <a:endParaRPr lang="en-US"/>
          </a:p>
        </p:txBody>
      </p:sp>
    </p:spTree>
    <p:extLst>
      <p:ext uri="{BB962C8B-B14F-4D97-AF65-F5344CB8AC3E}">
        <p14:creationId xmlns:p14="http://schemas.microsoft.com/office/powerpoint/2010/main" val="2123528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non-perishable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27</a:t>
            </a:fld>
            <a:endParaRPr lang="en-US"/>
          </a:p>
        </p:txBody>
      </p:sp>
    </p:spTree>
    <p:extLst>
      <p:ext uri="{BB962C8B-B14F-4D97-AF65-F5344CB8AC3E}">
        <p14:creationId xmlns:p14="http://schemas.microsoft.com/office/powerpoint/2010/main" val="350068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non-perishable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28</a:t>
            </a:fld>
            <a:endParaRPr lang="en-US"/>
          </a:p>
        </p:txBody>
      </p:sp>
    </p:spTree>
    <p:extLst>
      <p:ext uri="{BB962C8B-B14F-4D97-AF65-F5344CB8AC3E}">
        <p14:creationId xmlns:p14="http://schemas.microsoft.com/office/powerpoint/2010/main" val="3987329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other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29</a:t>
            </a:fld>
            <a:endParaRPr lang="en-US"/>
          </a:p>
        </p:txBody>
      </p:sp>
    </p:spTree>
    <p:extLst>
      <p:ext uri="{BB962C8B-B14F-4D97-AF65-F5344CB8AC3E}">
        <p14:creationId xmlns:p14="http://schemas.microsoft.com/office/powerpoint/2010/main" val="356770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3</a:t>
            </a:fld>
            <a:endParaRPr lang="en-US"/>
          </a:p>
        </p:txBody>
      </p:sp>
    </p:spTree>
    <p:extLst>
      <p:ext uri="{BB962C8B-B14F-4D97-AF65-F5344CB8AC3E}">
        <p14:creationId xmlns:p14="http://schemas.microsoft.com/office/powerpoint/2010/main" val="529027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represents the average cargo value (U.S. dollars per truck) for the other commodity group in 2019</a:t>
            </a:r>
          </a:p>
        </p:txBody>
      </p:sp>
      <p:sp>
        <p:nvSpPr>
          <p:cNvPr id="4" name="Slide Number Placeholder 3"/>
          <p:cNvSpPr>
            <a:spLocks noGrp="1"/>
          </p:cNvSpPr>
          <p:nvPr>
            <p:ph type="sldNum" sz="quarter" idx="5"/>
          </p:nvPr>
        </p:nvSpPr>
        <p:spPr/>
        <p:txBody>
          <a:bodyPr/>
          <a:lstStyle/>
          <a:p>
            <a:fld id="{BC1EDEE6-97BB-6D4F-8B84-AC5A03218C37}" type="slidenum">
              <a:rPr lang="en-US" smtClean="0"/>
              <a:t>30</a:t>
            </a:fld>
            <a:endParaRPr lang="en-US"/>
          </a:p>
        </p:txBody>
      </p:sp>
    </p:spTree>
    <p:extLst>
      <p:ext uri="{BB962C8B-B14F-4D97-AF65-F5344CB8AC3E}">
        <p14:creationId xmlns:p14="http://schemas.microsoft.com/office/powerpoint/2010/main" val="3666033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Driver wages: bureau of labor statistics</a:t>
            </a:r>
          </a:p>
          <a:p>
            <a:pPr marL="0" marR="0" lvl="0" indent="0" algn="l" defTabSz="685783" rtl="0" eaLnBrk="1" fontAlgn="auto" latinLnBrk="0" hangingPunct="1">
              <a:lnSpc>
                <a:spcPct val="100000"/>
              </a:lnSpc>
              <a:spcBef>
                <a:spcPts val="0"/>
              </a:spcBef>
              <a:spcAft>
                <a:spcPts val="0"/>
              </a:spcAft>
              <a:buClrTx/>
              <a:buSzTx/>
              <a:buFontTx/>
              <a:buNone/>
              <a:tabLst/>
              <a:defRPr/>
            </a:pPr>
            <a:r>
              <a:rPr lang="en-US"/>
              <a:t>Fuel price: energy information administration</a:t>
            </a:r>
          </a:p>
          <a:p>
            <a:pPr marL="0" marR="0" lvl="0" indent="0" algn="l" defTabSz="685783" rtl="0" eaLnBrk="1" fontAlgn="auto" latinLnBrk="0" hangingPunct="1">
              <a:lnSpc>
                <a:spcPct val="100000"/>
              </a:lnSpc>
              <a:spcBef>
                <a:spcPts val="0"/>
              </a:spcBef>
              <a:spcAft>
                <a:spcPts val="0"/>
              </a:spcAft>
              <a:buClrTx/>
              <a:buSzTx/>
              <a:buFontTx/>
              <a:buNone/>
              <a:tabLst/>
              <a:defRPr/>
            </a:pPr>
            <a:r>
              <a:rPr lang="en-US"/>
              <a:t>Inventory cost: Council of Supply Chain Management</a:t>
            </a:r>
          </a:p>
          <a:p>
            <a:pPr marL="0" marR="0" lvl="0" indent="0" algn="l" defTabSz="685783" rtl="0" eaLnBrk="1" fontAlgn="auto" latinLnBrk="0" hangingPunct="1">
              <a:lnSpc>
                <a:spcPct val="100000"/>
              </a:lnSpc>
              <a:spcBef>
                <a:spcPts val="0"/>
              </a:spcBef>
              <a:spcAft>
                <a:spcPts val="0"/>
              </a:spcAft>
              <a:buClrTx/>
              <a:buSzTx/>
              <a:buFontTx/>
              <a:buNone/>
              <a:tabLst/>
              <a:defRPr/>
            </a:pPr>
            <a:r>
              <a:rPr lang="en-US"/>
              <a:t>Additional Logistics Cost: </a:t>
            </a:r>
            <a:r>
              <a:rPr lang="en-US" b="0" i="0">
                <a:solidFill>
                  <a:srgbClr val="242424"/>
                </a:solidFill>
                <a:effectLst/>
                <a:latin typeface="-apple-system"/>
              </a:rPr>
              <a:t>Small, K., R. Noland., X, Chu and D. Lewis. Valuation of Travel-Time Savings and Predictability in Congested Conditions for Highway User-Cost Estimation, NCHRP 431, 1999</a:t>
            </a:r>
            <a:endParaRPr lang="en-US"/>
          </a:p>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31</a:t>
            </a:fld>
            <a:endParaRPr lang="en-US"/>
          </a:p>
        </p:txBody>
      </p:sp>
    </p:spTree>
    <p:extLst>
      <p:ext uri="{BB962C8B-B14F-4D97-AF65-F5344CB8AC3E}">
        <p14:creationId xmlns:p14="http://schemas.microsoft.com/office/powerpoint/2010/main" val="2990133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32</a:t>
            </a:fld>
            <a:endParaRPr lang="en-US"/>
          </a:p>
        </p:txBody>
      </p:sp>
    </p:spTree>
    <p:extLst>
      <p:ext uri="{BB962C8B-B14F-4D97-AF65-F5344CB8AC3E}">
        <p14:creationId xmlns:p14="http://schemas.microsoft.com/office/powerpoint/2010/main" val="3102555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71 percent of trucks use Standard lanes</a:t>
            </a:r>
          </a:p>
        </p:txBody>
      </p:sp>
      <p:sp>
        <p:nvSpPr>
          <p:cNvPr id="4" name="Slide Number Placeholder 3"/>
          <p:cNvSpPr>
            <a:spLocks noGrp="1"/>
          </p:cNvSpPr>
          <p:nvPr>
            <p:ph type="sldNum" sz="quarter" idx="5"/>
          </p:nvPr>
        </p:nvSpPr>
        <p:spPr/>
        <p:txBody>
          <a:bodyPr/>
          <a:lstStyle/>
          <a:p>
            <a:fld id="{BC1EDEE6-97BB-6D4F-8B84-AC5A03218C37}" type="slidenum">
              <a:rPr lang="en-US" smtClean="0"/>
              <a:t>33</a:t>
            </a:fld>
            <a:endParaRPr lang="en-US"/>
          </a:p>
        </p:txBody>
      </p:sp>
    </p:spTree>
    <p:extLst>
      <p:ext uri="{BB962C8B-B14F-4D97-AF65-F5344CB8AC3E}">
        <p14:creationId xmlns:p14="http://schemas.microsoft.com/office/powerpoint/2010/main" val="923647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29 percent of trucks use FAST lanes</a:t>
            </a:r>
          </a:p>
        </p:txBody>
      </p:sp>
      <p:sp>
        <p:nvSpPr>
          <p:cNvPr id="4" name="Slide Number Placeholder 3"/>
          <p:cNvSpPr>
            <a:spLocks noGrp="1"/>
          </p:cNvSpPr>
          <p:nvPr>
            <p:ph type="sldNum" sz="quarter" idx="5"/>
          </p:nvPr>
        </p:nvSpPr>
        <p:spPr/>
        <p:txBody>
          <a:bodyPr/>
          <a:lstStyle/>
          <a:p>
            <a:fld id="{BC1EDEE6-97BB-6D4F-8B84-AC5A03218C37}" type="slidenum">
              <a:rPr lang="en-US" smtClean="0"/>
              <a:t>34</a:t>
            </a:fld>
            <a:endParaRPr lang="en-US"/>
          </a:p>
        </p:txBody>
      </p:sp>
    </p:spTree>
    <p:extLst>
      <p:ext uri="{BB962C8B-B14F-4D97-AF65-F5344CB8AC3E}">
        <p14:creationId xmlns:p14="http://schemas.microsoft.com/office/powerpoint/2010/main" val="377899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Total cost of delay by port (combination of FAST and Standard lanes)</a:t>
            </a:r>
          </a:p>
        </p:txBody>
      </p:sp>
      <p:sp>
        <p:nvSpPr>
          <p:cNvPr id="4" name="Slide Number Placeholder 3"/>
          <p:cNvSpPr>
            <a:spLocks noGrp="1"/>
          </p:cNvSpPr>
          <p:nvPr>
            <p:ph type="sldNum" sz="quarter" idx="5"/>
          </p:nvPr>
        </p:nvSpPr>
        <p:spPr/>
        <p:txBody>
          <a:bodyPr/>
          <a:lstStyle/>
          <a:p>
            <a:fld id="{BC1EDEE6-97BB-6D4F-8B84-AC5A03218C37}" type="slidenum">
              <a:rPr lang="en-US" smtClean="0"/>
              <a:t>35</a:t>
            </a:fld>
            <a:endParaRPr lang="en-US"/>
          </a:p>
        </p:txBody>
      </p:sp>
    </p:spTree>
    <p:extLst>
      <p:ext uri="{BB962C8B-B14F-4D97-AF65-F5344CB8AC3E}">
        <p14:creationId xmlns:p14="http://schemas.microsoft.com/office/powerpoint/2010/main" val="1368886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Carrier cost of delay per port</a:t>
            </a:r>
          </a:p>
        </p:txBody>
      </p:sp>
      <p:sp>
        <p:nvSpPr>
          <p:cNvPr id="4" name="Slide Number Placeholder 3"/>
          <p:cNvSpPr>
            <a:spLocks noGrp="1"/>
          </p:cNvSpPr>
          <p:nvPr>
            <p:ph type="sldNum" sz="quarter" idx="5"/>
          </p:nvPr>
        </p:nvSpPr>
        <p:spPr/>
        <p:txBody>
          <a:bodyPr/>
          <a:lstStyle/>
          <a:p>
            <a:fld id="{BC1EDEE6-97BB-6D4F-8B84-AC5A03218C37}" type="slidenum">
              <a:rPr lang="en-US" smtClean="0"/>
              <a:t>36</a:t>
            </a:fld>
            <a:endParaRPr lang="en-US"/>
          </a:p>
        </p:txBody>
      </p:sp>
    </p:spTree>
    <p:extLst>
      <p:ext uri="{BB962C8B-B14F-4D97-AF65-F5344CB8AC3E}">
        <p14:creationId xmlns:p14="http://schemas.microsoft.com/office/powerpoint/2010/main" val="2612652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37</a:t>
            </a:fld>
            <a:endParaRPr lang="en-US"/>
          </a:p>
        </p:txBody>
      </p:sp>
    </p:spTree>
    <p:extLst>
      <p:ext uri="{BB962C8B-B14F-4D97-AF65-F5344CB8AC3E}">
        <p14:creationId xmlns:p14="http://schemas.microsoft.com/office/powerpoint/2010/main" val="2446438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Carrier cost of delay per port</a:t>
            </a:r>
          </a:p>
        </p:txBody>
      </p:sp>
      <p:sp>
        <p:nvSpPr>
          <p:cNvPr id="4" name="Slide Number Placeholder 3"/>
          <p:cNvSpPr>
            <a:spLocks noGrp="1"/>
          </p:cNvSpPr>
          <p:nvPr>
            <p:ph type="sldNum" sz="quarter" idx="5"/>
          </p:nvPr>
        </p:nvSpPr>
        <p:spPr/>
        <p:txBody>
          <a:bodyPr/>
          <a:lstStyle/>
          <a:p>
            <a:fld id="{BC1EDEE6-97BB-6D4F-8B84-AC5A03218C37}" type="slidenum">
              <a:rPr lang="en-US" smtClean="0"/>
              <a:t>38</a:t>
            </a:fld>
            <a:endParaRPr lang="en-US"/>
          </a:p>
        </p:txBody>
      </p:sp>
    </p:spTree>
    <p:extLst>
      <p:ext uri="{BB962C8B-B14F-4D97-AF65-F5344CB8AC3E}">
        <p14:creationId xmlns:p14="http://schemas.microsoft.com/office/powerpoint/2010/main" val="3989043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39</a:t>
            </a:fld>
            <a:endParaRPr lang="en-US"/>
          </a:p>
        </p:txBody>
      </p:sp>
    </p:spTree>
    <p:extLst>
      <p:ext uri="{BB962C8B-B14F-4D97-AF65-F5344CB8AC3E}">
        <p14:creationId xmlns:p14="http://schemas.microsoft.com/office/powerpoint/2010/main" val="76342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Direct Cost Estimation Tool has mainly 5 inputs. In the tool average delay is defined as the excess of time required for commercial vehicles to cross the border over the selected free flow crossing time. This is the 10</a:t>
            </a:r>
            <a:r>
              <a:rPr lang="en-US" baseline="30000"/>
              <a:t>th</a:t>
            </a:r>
            <a:r>
              <a:rPr lang="en-US"/>
              <a:t> percentile from all crossing times reported. Using that threshold 10</a:t>
            </a:r>
            <a:r>
              <a:rPr lang="en-US" baseline="30000"/>
              <a:t>th</a:t>
            </a:r>
            <a:r>
              <a:rPr lang="en-US"/>
              <a:t> percentile, the number of trucks experiencing delay is calculated. For the outputs; direct delay costs for shippers and carriers are calculated multiplying delay costs by average delay and number of trucks experiencing delays</a:t>
            </a:r>
          </a:p>
        </p:txBody>
      </p:sp>
      <p:sp>
        <p:nvSpPr>
          <p:cNvPr id="4" name="Slide Number Placeholder 3"/>
          <p:cNvSpPr>
            <a:spLocks noGrp="1"/>
          </p:cNvSpPr>
          <p:nvPr>
            <p:ph type="sldNum" sz="quarter" idx="5"/>
          </p:nvPr>
        </p:nvSpPr>
        <p:spPr/>
        <p:txBody>
          <a:bodyPr/>
          <a:lstStyle/>
          <a:p>
            <a:fld id="{BC1EDEE6-97BB-6D4F-8B84-AC5A03218C37}" type="slidenum">
              <a:rPr lang="en-US" smtClean="0"/>
              <a:t>4</a:t>
            </a:fld>
            <a:endParaRPr lang="en-US"/>
          </a:p>
        </p:txBody>
      </p:sp>
    </p:spTree>
    <p:extLst>
      <p:ext uri="{BB962C8B-B14F-4D97-AF65-F5344CB8AC3E}">
        <p14:creationId xmlns:p14="http://schemas.microsoft.com/office/powerpoint/2010/main" val="3729594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study developed a secondary approach to see the impact of commodity distribution and the average cargo values. In this approach DCET was run for every month assuming that at each port only 100 trucks experienced only 10 minutes of delay. In other words, we fixed two key inputs of the tool (crossing times and truck volumes).</a:t>
            </a:r>
          </a:p>
        </p:txBody>
      </p:sp>
      <p:sp>
        <p:nvSpPr>
          <p:cNvPr id="4" name="Slide Number Placeholder 3"/>
          <p:cNvSpPr>
            <a:spLocks noGrp="1"/>
          </p:cNvSpPr>
          <p:nvPr>
            <p:ph type="sldNum" sz="quarter" idx="5"/>
          </p:nvPr>
        </p:nvSpPr>
        <p:spPr/>
        <p:txBody>
          <a:bodyPr/>
          <a:lstStyle/>
          <a:p>
            <a:fld id="{BC1EDEE6-97BB-6D4F-8B84-AC5A03218C37}" type="slidenum">
              <a:rPr lang="en-US" smtClean="0"/>
              <a:t>40</a:t>
            </a:fld>
            <a:endParaRPr lang="en-US"/>
          </a:p>
        </p:txBody>
      </p:sp>
    </p:spTree>
    <p:extLst>
      <p:ext uri="{BB962C8B-B14F-4D97-AF65-F5344CB8AC3E}">
        <p14:creationId xmlns:p14="http://schemas.microsoft.com/office/powerpoint/2010/main" val="1802684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is a new slide added after the meeting. MPO wanted to see the delay per truck per minute.</a:t>
            </a:r>
          </a:p>
        </p:txBody>
      </p:sp>
      <p:sp>
        <p:nvSpPr>
          <p:cNvPr id="4" name="Slide Number Placeholder 3"/>
          <p:cNvSpPr>
            <a:spLocks noGrp="1"/>
          </p:cNvSpPr>
          <p:nvPr>
            <p:ph type="sldNum" sz="quarter" idx="5"/>
          </p:nvPr>
        </p:nvSpPr>
        <p:spPr/>
        <p:txBody>
          <a:bodyPr/>
          <a:lstStyle/>
          <a:p>
            <a:fld id="{BC1EDEE6-97BB-6D4F-8B84-AC5A03218C37}" type="slidenum">
              <a:rPr lang="en-US" smtClean="0"/>
              <a:t>41</a:t>
            </a:fld>
            <a:endParaRPr lang="en-US"/>
          </a:p>
        </p:txBody>
      </p:sp>
    </p:spTree>
    <p:extLst>
      <p:ext uri="{BB962C8B-B14F-4D97-AF65-F5344CB8AC3E}">
        <p14:creationId xmlns:p14="http://schemas.microsoft.com/office/powerpoint/2010/main" val="3878205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42</a:t>
            </a:fld>
            <a:endParaRPr lang="en-US"/>
          </a:p>
        </p:txBody>
      </p:sp>
    </p:spTree>
    <p:extLst>
      <p:ext uri="{BB962C8B-B14F-4D97-AF65-F5344CB8AC3E}">
        <p14:creationId xmlns:p14="http://schemas.microsoft.com/office/powerpoint/2010/main" val="654503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43</a:t>
            </a:fld>
            <a:endParaRPr lang="en-US"/>
          </a:p>
        </p:txBody>
      </p:sp>
    </p:spTree>
    <p:extLst>
      <p:ext uri="{BB962C8B-B14F-4D97-AF65-F5344CB8AC3E}">
        <p14:creationId xmlns:p14="http://schemas.microsoft.com/office/powerpoint/2010/main" val="3154421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44</a:t>
            </a:fld>
            <a:endParaRPr lang="en-US"/>
          </a:p>
        </p:txBody>
      </p:sp>
    </p:spTree>
    <p:extLst>
      <p:ext uri="{BB962C8B-B14F-4D97-AF65-F5344CB8AC3E}">
        <p14:creationId xmlns:p14="http://schemas.microsoft.com/office/powerpoint/2010/main" val="3082907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1EDEE6-97BB-6D4F-8B84-AC5A03218C37}" type="slidenum">
              <a:rPr lang="en-US" smtClean="0"/>
              <a:t>45</a:t>
            </a:fld>
            <a:endParaRPr lang="en-US"/>
          </a:p>
        </p:txBody>
      </p:sp>
    </p:spTree>
    <p:extLst>
      <p:ext uri="{BB962C8B-B14F-4D97-AF65-F5344CB8AC3E}">
        <p14:creationId xmlns:p14="http://schemas.microsoft.com/office/powerpoint/2010/main" val="351234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dirty="0"/>
              <a:t>This Figure shows the trends of number of trucks crossed Northbound since 2013 annually. </a:t>
            </a:r>
          </a:p>
        </p:txBody>
      </p:sp>
      <p:sp>
        <p:nvSpPr>
          <p:cNvPr id="4" name="Slide Number Placeholder 3"/>
          <p:cNvSpPr>
            <a:spLocks noGrp="1"/>
          </p:cNvSpPr>
          <p:nvPr>
            <p:ph type="sldNum" sz="quarter" idx="5"/>
          </p:nvPr>
        </p:nvSpPr>
        <p:spPr/>
        <p:txBody>
          <a:bodyPr/>
          <a:lstStyle/>
          <a:p>
            <a:fld id="{BC1EDEE6-97BB-6D4F-8B84-AC5A03218C37}" type="slidenum">
              <a:rPr lang="en-US" smtClean="0"/>
              <a:t>5</a:t>
            </a:fld>
            <a:endParaRPr lang="en-US"/>
          </a:p>
        </p:txBody>
      </p:sp>
    </p:spTree>
    <p:extLst>
      <p:ext uri="{BB962C8B-B14F-4D97-AF65-F5344CB8AC3E}">
        <p14:creationId xmlns:p14="http://schemas.microsoft.com/office/powerpoint/2010/main" val="229791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This Figure demonstrates 2019 commercial vehicle volumes including the rates of loaded trucks reported for each month.</a:t>
            </a:r>
          </a:p>
        </p:txBody>
      </p:sp>
      <p:sp>
        <p:nvSpPr>
          <p:cNvPr id="4" name="Slide Number Placeholder 3"/>
          <p:cNvSpPr>
            <a:spLocks noGrp="1"/>
          </p:cNvSpPr>
          <p:nvPr>
            <p:ph type="sldNum" sz="quarter" idx="5"/>
          </p:nvPr>
        </p:nvSpPr>
        <p:spPr/>
        <p:txBody>
          <a:bodyPr/>
          <a:lstStyle/>
          <a:p>
            <a:fld id="{BC1EDEE6-97BB-6D4F-8B84-AC5A03218C37}" type="slidenum">
              <a:rPr lang="en-US" smtClean="0"/>
              <a:t>6</a:t>
            </a:fld>
            <a:endParaRPr lang="en-US"/>
          </a:p>
        </p:txBody>
      </p:sp>
    </p:spTree>
    <p:extLst>
      <p:ext uri="{BB962C8B-B14F-4D97-AF65-F5344CB8AC3E}">
        <p14:creationId xmlns:p14="http://schemas.microsoft.com/office/powerpoint/2010/main" val="53954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Average Crossing times. Data was gathered from Border Crossing Information System for each month. This study used 2019 data that summarizes the average crossing times through one year period for the Standard and FAST lanes. (older data was used to estimate the 2019 border crossing)</a:t>
            </a:r>
          </a:p>
        </p:txBody>
      </p:sp>
      <p:sp>
        <p:nvSpPr>
          <p:cNvPr id="4" name="Slide Number Placeholder 3"/>
          <p:cNvSpPr>
            <a:spLocks noGrp="1"/>
          </p:cNvSpPr>
          <p:nvPr>
            <p:ph type="sldNum" sz="quarter" idx="5"/>
          </p:nvPr>
        </p:nvSpPr>
        <p:spPr/>
        <p:txBody>
          <a:bodyPr/>
          <a:lstStyle/>
          <a:p>
            <a:fld id="{BC1EDEE6-97BB-6D4F-8B84-AC5A03218C37}" type="slidenum">
              <a:rPr lang="en-US" smtClean="0"/>
              <a:t>7</a:t>
            </a:fld>
            <a:endParaRPr lang="en-US"/>
          </a:p>
        </p:txBody>
      </p:sp>
    </p:spTree>
    <p:extLst>
      <p:ext uri="{BB962C8B-B14F-4D97-AF65-F5344CB8AC3E}">
        <p14:creationId xmlns:p14="http://schemas.microsoft.com/office/powerpoint/2010/main" val="169596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Average Crossing times. Data was gathered from Border Crossing Information System for each month. This study used 2017 to 2019 data that summarizes the average crossing times through one year period for the Standard and FAST lanes. </a:t>
            </a:r>
          </a:p>
        </p:txBody>
      </p:sp>
      <p:sp>
        <p:nvSpPr>
          <p:cNvPr id="4" name="Slide Number Placeholder 3"/>
          <p:cNvSpPr>
            <a:spLocks noGrp="1"/>
          </p:cNvSpPr>
          <p:nvPr>
            <p:ph type="sldNum" sz="quarter" idx="5"/>
          </p:nvPr>
        </p:nvSpPr>
        <p:spPr/>
        <p:txBody>
          <a:bodyPr/>
          <a:lstStyle/>
          <a:p>
            <a:fld id="{BC1EDEE6-97BB-6D4F-8B84-AC5A03218C37}" type="slidenum">
              <a:rPr lang="en-US" smtClean="0"/>
              <a:t>8</a:t>
            </a:fld>
            <a:endParaRPr lang="en-US"/>
          </a:p>
        </p:txBody>
      </p:sp>
    </p:spTree>
    <p:extLst>
      <p:ext uri="{BB962C8B-B14F-4D97-AF65-F5344CB8AC3E}">
        <p14:creationId xmlns:p14="http://schemas.microsoft.com/office/powerpoint/2010/main" val="367562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t>Average Crossing times. Data was gathered from Border Crossing Information System for each month. This study used 2019 data that summarizes the average crossing times through one year period for the Standard and FAST lanes. (older data was used to estimate the 2019 border crossing)</a:t>
            </a:r>
          </a:p>
        </p:txBody>
      </p:sp>
      <p:sp>
        <p:nvSpPr>
          <p:cNvPr id="4" name="Slide Number Placeholder 3"/>
          <p:cNvSpPr>
            <a:spLocks noGrp="1"/>
          </p:cNvSpPr>
          <p:nvPr>
            <p:ph type="sldNum" sz="quarter" idx="5"/>
          </p:nvPr>
        </p:nvSpPr>
        <p:spPr/>
        <p:txBody>
          <a:bodyPr/>
          <a:lstStyle/>
          <a:p>
            <a:fld id="{BC1EDEE6-97BB-6D4F-8B84-AC5A03218C37}" type="slidenum">
              <a:rPr lang="en-US" smtClean="0"/>
              <a:t>9</a:t>
            </a:fld>
            <a:endParaRPr lang="en-US"/>
          </a:p>
        </p:txBody>
      </p:sp>
    </p:spTree>
    <p:extLst>
      <p:ext uri="{BB962C8B-B14F-4D97-AF65-F5344CB8AC3E}">
        <p14:creationId xmlns:p14="http://schemas.microsoft.com/office/powerpoint/2010/main" val="2215423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4958" y="1887956"/>
            <a:ext cx="4969042" cy="1060346"/>
          </a:xfrm>
        </p:spPr>
        <p:txBody>
          <a:bodyPr anchor="b"/>
          <a:lstStyle>
            <a:lvl1pPr algn="l">
              <a:defRPr sz="4500"/>
            </a:lvl1pPr>
          </a:lstStyle>
          <a:p>
            <a:r>
              <a:rPr lang="en-US"/>
              <a:t>Click to edit Master title style</a:t>
            </a:r>
          </a:p>
        </p:txBody>
      </p:sp>
      <p:sp>
        <p:nvSpPr>
          <p:cNvPr id="3" name="Subtitle 2"/>
          <p:cNvSpPr>
            <a:spLocks noGrp="1"/>
          </p:cNvSpPr>
          <p:nvPr>
            <p:ph type="subTitle" idx="1"/>
          </p:nvPr>
        </p:nvSpPr>
        <p:spPr>
          <a:xfrm>
            <a:off x="4174958" y="3269804"/>
            <a:ext cx="4969042" cy="735333"/>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14" name="Straight Connector 13"/>
          <p:cNvCxnSpPr/>
          <p:nvPr userDrawn="1"/>
        </p:nvCxnSpPr>
        <p:spPr>
          <a:xfrm>
            <a:off x="4174958" y="4259179"/>
            <a:ext cx="496904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719" y="1162220"/>
            <a:ext cx="2165684" cy="418121"/>
          </a:xfrm>
          <a:prstGeom prst="rect">
            <a:avLst/>
          </a:prstGeom>
        </p:spPr>
      </p:pic>
      <p:grpSp>
        <p:nvGrpSpPr>
          <p:cNvPr id="25" name="Group 24"/>
          <p:cNvGrpSpPr/>
          <p:nvPr userDrawn="1"/>
        </p:nvGrpSpPr>
        <p:grpSpPr>
          <a:xfrm flipH="1">
            <a:off x="381504" y="5368"/>
            <a:ext cx="192505" cy="5143500"/>
            <a:chOff x="152400" y="270113"/>
            <a:chExt cx="609600" cy="1140619"/>
          </a:xfrm>
        </p:grpSpPr>
        <p:sp>
          <p:nvSpPr>
            <p:cNvPr id="26" name="Rectangle 25"/>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7" name="Rectangle 26"/>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8" name="Rectangle 27"/>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9" name="Rectangle 28"/>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0" name="Rectangle 29"/>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pic>
        <p:nvPicPr>
          <p:cNvPr id="12" name="Picture 11">
            <a:extLst>
              <a:ext uri="{FF2B5EF4-FFF2-40B4-BE49-F238E27FC236}">
                <a16:creationId xmlns:a16="http://schemas.microsoft.com/office/drawing/2014/main" id="{E3124E55-5920-104B-B7FB-18D198698800}"/>
              </a:ext>
            </a:extLst>
          </p:cNvPr>
          <p:cNvPicPr>
            <a:picLocks/>
          </p:cNvPicPr>
          <p:nvPr userDrawn="1"/>
        </p:nvPicPr>
        <p:blipFill>
          <a:blip r:embed="rId3" cstate="print">
            <a:alphaModFix amt="20000"/>
            <a:extLst>
              <a:ext uri="{28A0092B-C50C-407E-A947-70E740481C1C}">
                <a14:useLocalDpi xmlns:a14="http://schemas.microsoft.com/office/drawing/2010/main" val="0"/>
              </a:ext>
            </a:extLst>
          </a:blip>
          <a:stretch>
            <a:fillRect/>
          </a:stretch>
        </p:blipFill>
        <p:spPr>
          <a:xfrm>
            <a:off x="16844" y="0"/>
            <a:ext cx="9144000" cy="50853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 y="273844"/>
            <a:ext cx="8549640" cy="640556"/>
          </a:xfrm>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297180" y="1074420"/>
            <a:ext cx="8549640" cy="3680460"/>
          </a:xfrm>
        </p:spPr>
        <p:txBody>
          <a:bodyPr>
            <a:normAutofit/>
          </a:bodyPr>
          <a:lstStyle>
            <a:lvl1pPr marL="171450" indent="-171450">
              <a:buFont typeface="Wingdings" panose="05000000000000000000" pitchFamily="2" charset="2"/>
              <a:buChar char="§"/>
              <a:defRPr sz="2000" b="1">
                <a:solidFill>
                  <a:schemeClr val="accent5">
                    <a:lumMod val="50000"/>
                  </a:schemeClr>
                </a:solidFill>
                <a:latin typeface="Franklin Gothic Book" panose="020B0503020102020204" pitchFamily="34" charset="0"/>
              </a:defRPr>
            </a:lvl1pPr>
            <a:lvl2pPr marL="514350" indent="-171450">
              <a:buFont typeface="Franklin Gothic Book" panose="020B0503020102020204" pitchFamily="34" charset="0"/>
              <a:buChar char="−"/>
              <a:defRPr sz="2000">
                <a:solidFill>
                  <a:schemeClr val="accent5">
                    <a:lumMod val="50000"/>
                  </a:schemeClr>
                </a:solidFill>
                <a:latin typeface="Franklin Gothic Book" panose="020B0503020102020204" pitchFamily="34" charset="0"/>
              </a:defRPr>
            </a:lvl2pPr>
            <a:lvl3pPr>
              <a:lnSpc>
                <a:spcPct val="100000"/>
              </a:lnSpc>
              <a:defRPr sz="1800">
                <a:solidFill>
                  <a:schemeClr val="accent5">
                    <a:lumMod val="50000"/>
                  </a:schemeClr>
                </a:solidFill>
                <a:latin typeface="Franklin Gothic Book" panose="020B0503020102020204" pitchFamily="34" charset="0"/>
              </a:defRPr>
            </a:lvl3pPr>
            <a:lvl4pPr marL="1200150" indent="-171450">
              <a:buFont typeface="Franklin Gothic Book" panose="020B0503020102020204" pitchFamily="34" charset="0"/>
              <a:buChar char="−"/>
              <a:defRPr sz="1800">
                <a:solidFill>
                  <a:schemeClr val="accent5">
                    <a:lumMod val="50000"/>
                  </a:schemeClr>
                </a:solidFill>
                <a:latin typeface="Franklin Gothic Book" panose="020B0503020102020204" pitchFamily="34" charset="0"/>
              </a:defRPr>
            </a:lvl4pPr>
            <a:lvl5pPr>
              <a:defRPr sz="1800">
                <a:solidFill>
                  <a:schemeClr val="accent5">
                    <a:lumMod val="50000"/>
                  </a:schemeClr>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213" y="617905"/>
            <a:ext cx="5668769" cy="399767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945" y="0"/>
            <a:ext cx="2607889" cy="29838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1" y="2983831"/>
            <a:ext cx="2602944" cy="2023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accent5">
                  <a:lumMod val="50000"/>
                </a:schemeClr>
              </a:solidFill>
            </a:endParaRPr>
          </a:p>
        </p:txBody>
      </p:sp>
      <p:sp>
        <p:nvSpPr>
          <p:cNvPr id="2" name="Title 1"/>
          <p:cNvSpPr>
            <a:spLocks noGrp="1"/>
          </p:cNvSpPr>
          <p:nvPr>
            <p:ph type="title"/>
          </p:nvPr>
        </p:nvSpPr>
        <p:spPr>
          <a:xfrm>
            <a:off x="243638" y="617905"/>
            <a:ext cx="2194761" cy="2365927"/>
          </a:xfrm>
        </p:spPr>
        <p:txBody>
          <a:bodyPr/>
          <a:lstStyle>
            <a:lvl1pPr>
              <a:defRPr>
                <a:solidFill>
                  <a:schemeClr val="bg1"/>
                </a:solidFill>
              </a:defRPr>
            </a:lvl1pPr>
          </a:lstStyle>
          <a:p>
            <a:r>
              <a:rPr lang="en-US"/>
              <a:t>Click to edit Master title style</a:t>
            </a:r>
          </a:p>
        </p:txBody>
      </p:sp>
      <p:sp>
        <p:nvSpPr>
          <p:cNvPr id="10" name="Subtitle 2"/>
          <p:cNvSpPr>
            <a:spLocks noGrp="1"/>
          </p:cNvSpPr>
          <p:nvPr>
            <p:ph type="subTitle" idx="1"/>
          </p:nvPr>
        </p:nvSpPr>
        <p:spPr>
          <a:xfrm>
            <a:off x="240305" y="3157870"/>
            <a:ext cx="2117391" cy="1637414"/>
          </a:xfrm>
        </p:spPr>
        <p:txBody>
          <a:bodyPr/>
          <a:lstStyle>
            <a:lvl1pPr marL="0" indent="0" algn="l">
              <a:buNone/>
              <a:defRPr sz="18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userDrawn="1"/>
        </p:nvSpPr>
        <p:spPr>
          <a:xfrm>
            <a:off x="3416968" y="0"/>
            <a:ext cx="5727033" cy="3668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15" name="Rectangle 14"/>
          <p:cNvSpPr/>
          <p:nvPr userDrawn="1"/>
        </p:nvSpPr>
        <p:spPr>
          <a:xfrm>
            <a:off x="3416968" y="3608001"/>
            <a:ext cx="5727033" cy="1535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2" name="Title 1"/>
          <p:cNvSpPr>
            <a:spLocks noGrp="1"/>
          </p:cNvSpPr>
          <p:nvPr>
            <p:ph type="title" hasCustomPrompt="1"/>
          </p:nvPr>
        </p:nvSpPr>
        <p:spPr>
          <a:xfrm>
            <a:off x="3721768" y="1628981"/>
            <a:ext cx="5229728" cy="1781632"/>
          </a:xfrm>
        </p:spPr>
        <p:txBody>
          <a:bodyPr anchor="b"/>
          <a:lstStyle>
            <a:lvl1pPr>
              <a:defRPr sz="4500">
                <a:solidFill>
                  <a:schemeClr val="bg1"/>
                </a:solidFill>
              </a:defRPr>
            </a:lvl1pPr>
          </a:lstStyle>
          <a:p>
            <a:r>
              <a:rPr lang="en-US"/>
              <a:t>Click to edit Section Divider</a:t>
            </a:r>
          </a:p>
        </p:txBody>
      </p:sp>
      <p:sp>
        <p:nvSpPr>
          <p:cNvPr id="3" name="Text Placeholder 2"/>
          <p:cNvSpPr>
            <a:spLocks noGrp="1"/>
          </p:cNvSpPr>
          <p:nvPr>
            <p:ph type="body" idx="1"/>
          </p:nvPr>
        </p:nvSpPr>
        <p:spPr>
          <a:xfrm>
            <a:off x="3721767" y="3865463"/>
            <a:ext cx="5229729" cy="7268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6951" y="821786"/>
            <a:ext cx="2165684" cy="418121"/>
          </a:xfrm>
          <a:prstGeom prst="rect">
            <a:avLst/>
          </a:prstGeom>
        </p:spPr>
      </p:pic>
      <p:grpSp>
        <p:nvGrpSpPr>
          <p:cNvPr id="17" name="Group 16"/>
          <p:cNvGrpSpPr/>
          <p:nvPr userDrawn="1"/>
        </p:nvGrpSpPr>
        <p:grpSpPr>
          <a:xfrm flipH="1">
            <a:off x="3248277" y="0"/>
            <a:ext cx="192505" cy="5143500"/>
            <a:chOff x="152400" y="270113"/>
            <a:chExt cx="609600" cy="1140619"/>
          </a:xfrm>
        </p:grpSpPr>
        <p:sp>
          <p:nvSpPr>
            <p:cNvPr id="18" name="Rectangle 1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9" name="Rectangle 1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0" name="Rectangle 1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2" name="Rectangle 2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pic>
        <p:nvPicPr>
          <p:cNvPr id="13" name="Picture 12">
            <a:extLst>
              <a:ext uri="{FF2B5EF4-FFF2-40B4-BE49-F238E27FC236}">
                <a16:creationId xmlns:a16="http://schemas.microsoft.com/office/drawing/2014/main" id="{E3124E55-5920-104B-B7FB-18D198698800}"/>
              </a:ext>
            </a:extLst>
          </p:cNvPr>
          <p:cNvPicPr>
            <a:picLocks noChangeAspect="1"/>
          </p:cNvPicPr>
          <p:nvPr userDrawn="1"/>
        </p:nvPicPr>
        <p:blipFill>
          <a:blip r:embed="rId3" cstate="print">
            <a:alphaModFix amt="20000"/>
            <a:extLst>
              <a:ext uri="{28A0092B-C50C-407E-A947-70E740481C1C}">
                <a14:useLocalDpi xmlns:a14="http://schemas.microsoft.com/office/drawing/2010/main" val="0"/>
              </a:ext>
            </a:extLst>
          </a:blip>
          <a:stretch>
            <a:fillRect/>
          </a:stretch>
        </p:blipFill>
        <p:spPr>
          <a:xfrm>
            <a:off x="16786" y="0"/>
            <a:ext cx="9127214" cy="51435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9B418E38-2B0C-0941-9B50-4D5557EED06C}" type="slidenum">
              <a:rPr lang="en-US" smtClean="0"/>
              <a:t>‹#›</a:t>
            </a:fld>
            <a:endParaRPr lang="en-US"/>
          </a:p>
        </p:txBody>
      </p:sp>
      <p:sp>
        <p:nvSpPr>
          <p:cNvPr id="6" name="Title 1"/>
          <p:cNvSpPr>
            <a:spLocks noGrp="1"/>
          </p:cNvSpPr>
          <p:nvPr>
            <p:ph type="title"/>
          </p:nvPr>
        </p:nvSpPr>
        <p:spPr>
          <a:xfrm>
            <a:off x="297180" y="273844"/>
            <a:ext cx="8549640" cy="640556"/>
          </a:xfrm>
        </p:spPr>
        <p:txBody>
          <a:bodyPr>
            <a:normAutofit/>
          </a:bodyPr>
          <a:lstStyle>
            <a:lvl1pPr>
              <a:defRPr sz="2600"/>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9B418E38-2B0C-0941-9B50-4D5557EED0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solidFill>
                  <a:schemeClr val="accent5">
                    <a:lumMod val="50000"/>
                  </a:schemeClr>
                </a:solidFill>
              </a:defRPr>
            </a:lvl1pPr>
            <a:lvl2pPr>
              <a:defRPr sz="2100">
                <a:solidFill>
                  <a:schemeClr val="accent5">
                    <a:lumMod val="50000"/>
                  </a:schemeClr>
                </a:solidFill>
              </a:defRPr>
            </a:lvl2pPr>
            <a:lvl3pPr>
              <a:defRPr sz="1800">
                <a:solidFill>
                  <a:schemeClr val="accent5">
                    <a:lumMod val="50000"/>
                  </a:schemeClr>
                </a:solidFill>
              </a:defRPr>
            </a:lvl3pPr>
            <a:lvl4pPr>
              <a:defRPr sz="1500">
                <a:solidFill>
                  <a:schemeClr val="accent5">
                    <a:lumMod val="50000"/>
                  </a:schemeClr>
                </a:solidFill>
              </a:defRPr>
            </a:lvl4pPr>
            <a:lvl5pPr>
              <a:defRPr sz="1500">
                <a:solidFill>
                  <a:schemeClr val="accent5">
                    <a:lumMod val="50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accent5">
                    <a:lumMod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Vertic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112" y="358942"/>
            <a:ext cx="5188266" cy="1200150"/>
          </a:xfrm>
        </p:spPr>
        <p:txBody>
          <a:bodyPr anchor="b"/>
          <a:lstStyle>
            <a:lvl1pPr>
              <a:defRPr sz="2400"/>
            </a:lvl1pPr>
          </a:lstStyle>
          <a:p>
            <a:r>
              <a:rPr lang="en-US"/>
              <a:t>Vertical Picture Ex</a:t>
            </a:r>
          </a:p>
        </p:txBody>
      </p:sp>
      <p:sp>
        <p:nvSpPr>
          <p:cNvPr id="3" name="Picture Placeholder 2"/>
          <p:cNvSpPr>
            <a:spLocks noGrp="1" noChangeAspect="1"/>
          </p:cNvSpPr>
          <p:nvPr>
            <p:ph type="pic" idx="1"/>
          </p:nvPr>
        </p:nvSpPr>
        <p:spPr>
          <a:xfrm>
            <a:off x="1" y="-1"/>
            <a:ext cx="3232298"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3498112" y="1559092"/>
            <a:ext cx="5188266" cy="3157287"/>
          </a:xfrm>
        </p:spPr>
        <p:txBody>
          <a:bodyPr/>
          <a:lstStyle>
            <a:lvl1pPr marL="0" indent="0">
              <a:buNone/>
              <a:defRPr sz="1200">
                <a:solidFill>
                  <a:schemeClr val="accent5">
                    <a:lumMod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quar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712" y="358942"/>
            <a:ext cx="3742660" cy="1200150"/>
          </a:xfrm>
        </p:spPr>
        <p:txBody>
          <a:bodyPr anchor="b"/>
          <a:lstStyle>
            <a:lvl1pPr>
              <a:defRPr sz="2400"/>
            </a:lvl1pPr>
          </a:lstStyle>
          <a:p>
            <a:r>
              <a:rPr lang="en-US"/>
              <a:t>Square Picture Ex</a:t>
            </a:r>
          </a:p>
        </p:txBody>
      </p:sp>
      <p:sp>
        <p:nvSpPr>
          <p:cNvPr id="3" name="Picture Placeholder 2"/>
          <p:cNvSpPr>
            <a:spLocks noGrp="1" noChangeAspect="1"/>
          </p:cNvSpPr>
          <p:nvPr>
            <p:ph type="pic" idx="1"/>
          </p:nvPr>
        </p:nvSpPr>
        <p:spPr>
          <a:xfrm>
            <a:off x="4221126" y="-1"/>
            <a:ext cx="4922873"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97712" y="1559092"/>
            <a:ext cx="3742660" cy="3157287"/>
          </a:xfrm>
        </p:spPr>
        <p:txBody>
          <a:bodyPr/>
          <a:lstStyle>
            <a:lvl1pPr marL="0" indent="0">
              <a:buNone/>
              <a:defRPr sz="1200">
                <a:solidFill>
                  <a:schemeClr val="accent5">
                    <a:lumMod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rot="5400000">
            <a:off x="4504016" y="503516"/>
            <a:ext cx="135967" cy="9144002"/>
            <a:chOff x="152400" y="270113"/>
            <a:chExt cx="609600" cy="1140619"/>
          </a:xfrm>
        </p:grpSpPr>
        <p:sp>
          <p:nvSpPr>
            <p:cNvPr id="8" name="Rectangle 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9" name="Rectangle 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0" name="Rectangle 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1" name="Rectangle 10"/>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2" name="Rectangle 1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pic>
        <p:nvPicPr>
          <p:cNvPr id="13" name="Picture 12">
            <a:extLst>
              <a:ext uri="{FF2B5EF4-FFF2-40B4-BE49-F238E27FC236}">
                <a16:creationId xmlns:a16="http://schemas.microsoft.com/office/drawing/2014/main" id="{E3124E55-5920-104B-B7FB-18D198698800}"/>
              </a:ext>
            </a:extLst>
          </p:cNvPr>
          <p:cNvPicPr>
            <a:picLocks noChangeAspect="1"/>
          </p:cNvPicPr>
          <p:nvPr userDrawn="1"/>
        </p:nvPicPr>
        <p:blipFill>
          <a:blip r:embed="rId12" cstate="print">
            <a:alphaModFix amt="20000"/>
            <a:extLst>
              <a:ext uri="{28A0092B-C50C-407E-A947-70E740481C1C}">
                <a14:useLocalDpi xmlns:a14="http://schemas.microsoft.com/office/drawing/2010/main" val="0"/>
              </a:ext>
            </a:extLst>
          </a:blip>
          <a:stretch>
            <a:fillRect/>
          </a:stretch>
        </p:blipFill>
        <p:spPr>
          <a:xfrm>
            <a:off x="-3" y="0"/>
            <a:ext cx="9144003" cy="5007532"/>
          </a:xfrm>
          <a:prstGeom prst="rect">
            <a:avLst/>
          </a:prstGeom>
        </p:spPr>
      </p:pic>
    </p:spTree>
    <p:extLst>
      <p:ext uri="{BB962C8B-B14F-4D97-AF65-F5344CB8AC3E}">
        <p14:creationId xmlns:p14="http://schemas.microsoft.com/office/powerpoint/2010/main" val="1526806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72" r:id="rId4"/>
    <p:sldLayoutId id="2147483675" r:id="rId5"/>
    <p:sldLayoutId id="2147483676" r:id="rId6"/>
    <p:sldLayoutId id="2147483677" r:id="rId7"/>
    <p:sldLayoutId id="2147483678" r:id="rId8"/>
    <p:sldLayoutId id="2147483688" r:id="rId9"/>
  </p:sldLayoutIdLst>
  <p:hf sldNum="0" hdr="0" ftr="0" dt="0"/>
  <p:txStyles>
    <p:titleStyle>
      <a:lvl1pPr algn="l" defTabSz="685800" rtl="0" eaLnBrk="1" latinLnBrk="0" hangingPunct="1">
        <a:lnSpc>
          <a:spcPct val="90000"/>
        </a:lnSpc>
        <a:spcBef>
          <a:spcPct val="0"/>
        </a:spcBef>
        <a:buNone/>
        <a:defRPr sz="2600" b="1" i="0" kern="1200">
          <a:solidFill>
            <a:schemeClr val="accent6"/>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r-aldrete@tti.tamu.edu" TargetMode="External"/><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mailto:e-vargas@tti.tamu.edu" TargetMode="External"/><Relationship Id="rId5" Type="http://schemas.openxmlformats.org/officeDocument/2006/relationships/hyperlink" Target="mailto:o-gurbuz@tti.tamu.edu" TargetMode="External"/><Relationship Id="rId4" Type="http://schemas.openxmlformats.org/officeDocument/2006/relationships/hyperlink" Target="mailto:d-salgado@tti.tamu.edu" TargetMode="Externa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1D1E-9DF7-48B9-AE50-C505ACC59243}"/>
              </a:ext>
            </a:extLst>
          </p:cNvPr>
          <p:cNvSpPr>
            <a:spLocks noGrp="1"/>
          </p:cNvSpPr>
          <p:nvPr>
            <p:ph type="ctrTitle"/>
          </p:nvPr>
        </p:nvSpPr>
        <p:spPr>
          <a:xfrm>
            <a:off x="3870731" y="2418129"/>
            <a:ext cx="5046388" cy="1060346"/>
          </a:xfrm>
        </p:spPr>
        <p:txBody>
          <a:bodyPr>
            <a:noAutofit/>
          </a:bodyPr>
          <a:lstStyle/>
          <a:p>
            <a:r>
              <a:rPr lang="en-US" sz="3600"/>
              <a:t>Assessment of Direct Economic Cost of Delay at Texas-Mexico Commercial LPOE</a:t>
            </a:r>
          </a:p>
        </p:txBody>
      </p:sp>
      <p:sp>
        <p:nvSpPr>
          <p:cNvPr id="3" name="Subtitle 2">
            <a:extLst>
              <a:ext uri="{FF2B5EF4-FFF2-40B4-BE49-F238E27FC236}">
                <a16:creationId xmlns:a16="http://schemas.microsoft.com/office/drawing/2014/main" id="{D0E3C7FD-9EA1-435E-8895-6F2E9B1FB9CE}"/>
              </a:ext>
            </a:extLst>
          </p:cNvPr>
          <p:cNvSpPr>
            <a:spLocks noGrp="1"/>
          </p:cNvSpPr>
          <p:nvPr>
            <p:ph type="subTitle" idx="1"/>
          </p:nvPr>
        </p:nvSpPr>
        <p:spPr>
          <a:xfrm>
            <a:off x="3181507" y="3813910"/>
            <a:ext cx="5962493" cy="735333"/>
          </a:xfrm>
        </p:spPr>
        <p:txBody>
          <a:bodyPr>
            <a:normAutofit/>
          </a:bodyPr>
          <a:lstStyle/>
          <a:p>
            <a:pPr algn="r"/>
            <a:r>
              <a:rPr lang="en-US" dirty="0"/>
              <a:t>February 02, 2023</a:t>
            </a:r>
          </a:p>
          <a:p>
            <a:endParaRPr lang="en-US" dirty="0"/>
          </a:p>
        </p:txBody>
      </p:sp>
      <p:pic>
        <p:nvPicPr>
          <p:cNvPr id="4" name="Picture 2" descr="El Paso MPO logo">
            <a:extLst>
              <a:ext uri="{FF2B5EF4-FFF2-40B4-BE49-F238E27FC236}">
                <a16:creationId xmlns:a16="http://schemas.microsoft.com/office/drawing/2014/main" id="{7EB02315-E335-05D8-CDDE-5B3747794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890" y="4014581"/>
            <a:ext cx="2205326" cy="79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4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Commodity Distribution</a:t>
            </a:r>
          </a:p>
        </p:txBody>
      </p:sp>
      <p:graphicFrame>
        <p:nvGraphicFramePr>
          <p:cNvPr id="6" name="Content Placeholder 5">
            <a:extLst>
              <a:ext uri="{FF2B5EF4-FFF2-40B4-BE49-F238E27FC236}">
                <a16:creationId xmlns:a16="http://schemas.microsoft.com/office/drawing/2014/main" id="{25E69271-617C-1B73-1A63-513B902D9A33}"/>
              </a:ext>
            </a:extLst>
          </p:cNvPr>
          <p:cNvGraphicFramePr>
            <a:graphicFrameLocks noGrp="1"/>
          </p:cNvGraphicFramePr>
          <p:nvPr>
            <p:ph idx="1"/>
            <p:extLst>
              <p:ext uri="{D42A27DB-BD31-4B8C-83A1-F6EECF244321}">
                <p14:modId xmlns:p14="http://schemas.microsoft.com/office/powerpoint/2010/main" val="544053804"/>
              </p:ext>
            </p:extLst>
          </p:nvPr>
        </p:nvGraphicFramePr>
        <p:xfrm>
          <a:off x="0" y="1005840"/>
          <a:ext cx="9143999" cy="374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 company name&#10;&#10;Description automatically generated">
            <a:extLst>
              <a:ext uri="{FF2B5EF4-FFF2-40B4-BE49-F238E27FC236}">
                <a16:creationId xmlns:a16="http://schemas.microsoft.com/office/drawing/2014/main" id="{E7776359-078A-4F6F-E2B6-62532879599C}"/>
              </a:ext>
            </a:extLst>
          </p:cNvPr>
          <p:cNvPicPr>
            <a:picLocks noChangeAspect="1"/>
          </p:cNvPicPr>
          <p:nvPr/>
        </p:nvPicPr>
        <p:blipFill rotWithShape="1">
          <a:blip r:embed="rId8"/>
          <a:srcRect t="28845" b="31689"/>
          <a:stretch/>
        </p:blipFill>
        <p:spPr>
          <a:xfrm>
            <a:off x="6923722" y="4032796"/>
            <a:ext cx="1828800" cy="72176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9B95A9B-9175-3D03-0663-BBA80D0D56DC}"/>
              </a:ext>
            </a:extLst>
          </p:cNvPr>
          <p:cNvPicPr>
            <a:picLocks noChangeAspect="1"/>
          </p:cNvPicPr>
          <p:nvPr/>
        </p:nvPicPr>
        <p:blipFill rotWithShape="1">
          <a:blip r:embed="rId9"/>
          <a:srcRect l="7209" t="18144" r="6677" b="19102"/>
          <a:stretch/>
        </p:blipFill>
        <p:spPr>
          <a:xfrm>
            <a:off x="6923722" y="3125735"/>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768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Commodity Distribution (just-in-time)</a:t>
            </a:r>
          </a:p>
        </p:txBody>
      </p:sp>
      <p:graphicFrame>
        <p:nvGraphicFramePr>
          <p:cNvPr id="5" name="Chart 4">
            <a:extLst>
              <a:ext uri="{FF2B5EF4-FFF2-40B4-BE49-F238E27FC236}">
                <a16:creationId xmlns:a16="http://schemas.microsoft.com/office/drawing/2014/main" id="{0A92CDCC-2B9A-4070-B23F-A131FE645B92}"/>
              </a:ext>
            </a:extLst>
          </p:cNvPr>
          <p:cNvGraphicFramePr>
            <a:graphicFrameLocks/>
          </p:cNvGraphicFramePr>
          <p:nvPr>
            <p:extLst>
              <p:ext uri="{D42A27DB-BD31-4B8C-83A1-F6EECF244321}">
                <p14:modId xmlns:p14="http://schemas.microsoft.com/office/powerpoint/2010/main" val="1049600191"/>
              </p:ext>
            </p:extLst>
          </p:nvPr>
        </p:nvGraphicFramePr>
        <p:xfrm>
          <a:off x="0" y="914400"/>
          <a:ext cx="9143999"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70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Commodity Distribution (just-in-time)</a:t>
            </a:r>
          </a:p>
        </p:txBody>
      </p:sp>
      <p:graphicFrame>
        <p:nvGraphicFramePr>
          <p:cNvPr id="5" name="Chart 4">
            <a:extLst>
              <a:ext uri="{FF2B5EF4-FFF2-40B4-BE49-F238E27FC236}">
                <a16:creationId xmlns:a16="http://schemas.microsoft.com/office/drawing/2014/main" id="{B73D851B-4F3C-43A9-BF43-901787EA354B}"/>
              </a:ext>
            </a:extLst>
          </p:cNvPr>
          <p:cNvGraphicFramePr>
            <a:graphicFrameLocks/>
          </p:cNvGraphicFramePr>
          <p:nvPr>
            <p:extLst>
              <p:ext uri="{D42A27DB-BD31-4B8C-83A1-F6EECF244321}">
                <p14:modId xmlns:p14="http://schemas.microsoft.com/office/powerpoint/2010/main" val="3280454381"/>
              </p:ext>
            </p:extLst>
          </p:nvPr>
        </p:nvGraphicFramePr>
        <p:xfrm>
          <a:off x="0" y="914400"/>
          <a:ext cx="91440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94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(non-just-in-time)</a:t>
            </a:r>
          </a:p>
        </p:txBody>
      </p:sp>
      <p:graphicFrame>
        <p:nvGraphicFramePr>
          <p:cNvPr id="3" name="Chart 2">
            <a:extLst>
              <a:ext uri="{FF2B5EF4-FFF2-40B4-BE49-F238E27FC236}">
                <a16:creationId xmlns:a16="http://schemas.microsoft.com/office/drawing/2014/main" id="{20F59942-AD46-48E6-9E78-79E0EA1E5C43}"/>
              </a:ext>
            </a:extLst>
          </p:cNvPr>
          <p:cNvGraphicFramePr>
            <a:graphicFrameLocks/>
          </p:cNvGraphicFramePr>
          <p:nvPr>
            <p:extLst>
              <p:ext uri="{D42A27DB-BD31-4B8C-83A1-F6EECF244321}">
                <p14:modId xmlns:p14="http://schemas.microsoft.com/office/powerpoint/2010/main" val="825526294"/>
              </p:ext>
            </p:extLst>
          </p:nvPr>
        </p:nvGraphicFramePr>
        <p:xfrm>
          <a:off x="0" y="914400"/>
          <a:ext cx="9143999"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02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(non-just-in-time)</a:t>
            </a:r>
          </a:p>
        </p:txBody>
      </p:sp>
      <p:graphicFrame>
        <p:nvGraphicFramePr>
          <p:cNvPr id="3" name="Chart 2">
            <a:extLst>
              <a:ext uri="{FF2B5EF4-FFF2-40B4-BE49-F238E27FC236}">
                <a16:creationId xmlns:a16="http://schemas.microsoft.com/office/drawing/2014/main" id="{804DB0DB-EB7C-402C-BFC2-ADF682089CBC}"/>
              </a:ext>
            </a:extLst>
          </p:cNvPr>
          <p:cNvGraphicFramePr>
            <a:graphicFrameLocks/>
          </p:cNvGraphicFramePr>
          <p:nvPr>
            <p:extLst>
              <p:ext uri="{D42A27DB-BD31-4B8C-83A1-F6EECF244321}">
                <p14:modId xmlns:p14="http://schemas.microsoft.com/office/powerpoint/2010/main" val="3689523582"/>
              </p:ext>
            </p:extLst>
          </p:nvPr>
        </p:nvGraphicFramePr>
        <p:xfrm>
          <a:off x="0" y="914400"/>
          <a:ext cx="91440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58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(perishables)</a:t>
            </a:r>
          </a:p>
        </p:txBody>
      </p:sp>
      <p:graphicFrame>
        <p:nvGraphicFramePr>
          <p:cNvPr id="4" name="Chart 3">
            <a:extLst>
              <a:ext uri="{FF2B5EF4-FFF2-40B4-BE49-F238E27FC236}">
                <a16:creationId xmlns:a16="http://schemas.microsoft.com/office/drawing/2014/main" id="{B38785F8-0C06-4132-9E0A-50005A56636D}"/>
              </a:ext>
            </a:extLst>
          </p:cNvPr>
          <p:cNvGraphicFramePr>
            <a:graphicFrameLocks/>
          </p:cNvGraphicFramePr>
          <p:nvPr>
            <p:extLst>
              <p:ext uri="{D42A27DB-BD31-4B8C-83A1-F6EECF244321}">
                <p14:modId xmlns:p14="http://schemas.microsoft.com/office/powerpoint/2010/main" val="2343564086"/>
              </p:ext>
            </p:extLst>
          </p:nvPr>
        </p:nvGraphicFramePr>
        <p:xfrm>
          <a:off x="0" y="914400"/>
          <a:ext cx="9143999"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69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(perishables)</a:t>
            </a:r>
          </a:p>
        </p:txBody>
      </p:sp>
      <p:graphicFrame>
        <p:nvGraphicFramePr>
          <p:cNvPr id="3" name="Chart 2">
            <a:extLst>
              <a:ext uri="{FF2B5EF4-FFF2-40B4-BE49-F238E27FC236}">
                <a16:creationId xmlns:a16="http://schemas.microsoft.com/office/drawing/2014/main" id="{A03013A3-0EFE-462D-A951-CBDC628B04A0}"/>
              </a:ext>
            </a:extLst>
          </p:cNvPr>
          <p:cNvGraphicFramePr>
            <a:graphicFrameLocks/>
          </p:cNvGraphicFramePr>
          <p:nvPr>
            <p:extLst>
              <p:ext uri="{D42A27DB-BD31-4B8C-83A1-F6EECF244321}">
                <p14:modId xmlns:p14="http://schemas.microsoft.com/office/powerpoint/2010/main" val="1963462752"/>
              </p:ext>
            </p:extLst>
          </p:nvPr>
        </p:nvGraphicFramePr>
        <p:xfrm>
          <a:off x="0" y="914400"/>
          <a:ext cx="9144000" cy="4229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26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(non-perishables)</a:t>
            </a:r>
          </a:p>
        </p:txBody>
      </p:sp>
      <p:graphicFrame>
        <p:nvGraphicFramePr>
          <p:cNvPr id="3" name="Chart 2">
            <a:extLst>
              <a:ext uri="{FF2B5EF4-FFF2-40B4-BE49-F238E27FC236}">
                <a16:creationId xmlns:a16="http://schemas.microsoft.com/office/drawing/2014/main" id="{85F2FB3E-F458-45EA-AD83-287E9E70CDB1}"/>
              </a:ext>
            </a:extLst>
          </p:cNvPr>
          <p:cNvGraphicFramePr>
            <a:graphicFrameLocks/>
          </p:cNvGraphicFramePr>
          <p:nvPr>
            <p:extLst>
              <p:ext uri="{D42A27DB-BD31-4B8C-83A1-F6EECF244321}">
                <p14:modId xmlns:p14="http://schemas.microsoft.com/office/powerpoint/2010/main" val="76548058"/>
              </p:ext>
            </p:extLst>
          </p:nvPr>
        </p:nvGraphicFramePr>
        <p:xfrm>
          <a:off x="0" y="914400"/>
          <a:ext cx="91440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92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(non-perishables)</a:t>
            </a:r>
          </a:p>
        </p:txBody>
      </p:sp>
      <p:graphicFrame>
        <p:nvGraphicFramePr>
          <p:cNvPr id="4" name="Chart 3">
            <a:extLst>
              <a:ext uri="{FF2B5EF4-FFF2-40B4-BE49-F238E27FC236}">
                <a16:creationId xmlns:a16="http://schemas.microsoft.com/office/drawing/2014/main" id="{CD2C9AF8-F037-42F8-A633-FCFE33629452}"/>
              </a:ext>
            </a:extLst>
          </p:cNvPr>
          <p:cNvGraphicFramePr>
            <a:graphicFrameLocks/>
          </p:cNvGraphicFramePr>
          <p:nvPr>
            <p:extLst>
              <p:ext uri="{D42A27DB-BD31-4B8C-83A1-F6EECF244321}">
                <p14:modId xmlns:p14="http://schemas.microsoft.com/office/powerpoint/2010/main" val="2647717780"/>
              </p:ext>
            </p:extLst>
          </p:nvPr>
        </p:nvGraphicFramePr>
        <p:xfrm>
          <a:off x="0" y="914400"/>
          <a:ext cx="9143999"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702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(other)</a:t>
            </a:r>
          </a:p>
        </p:txBody>
      </p:sp>
      <p:graphicFrame>
        <p:nvGraphicFramePr>
          <p:cNvPr id="3" name="Chart 2">
            <a:extLst>
              <a:ext uri="{FF2B5EF4-FFF2-40B4-BE49-F238E27FC236}">
                <a16:creationId xmlns:a16="http://schemas.microsoft.com/office/drawing/2014/main" id="{512CCD03-5427-44A2-AEFD-84BAFB579DE2}"/>
              </a:ext>
            </a:extLst>
          </p:cNvPr>
          <p:cNvGraphicFramePr>
            <a:graphicFrameLocks/>
          </p:cNvGraphicFramePr>
          <p:nvPr>
            <p:extLst>
              <p:ext uri="{D42A27DB-BD31-4B8C-83A1-F6EECF244321}">
                <p14:modId xmlns:p14="http://schemas.microsoft.com/office/powerpoint/2010/main" val="3212678468"/>
              </p:ext>
            </p:extLst>
          </p:nvPr>
        </p:nvGraphicFramePr>
        <p:xfrm>
          <a:off x="0" y="914400"/>
          <a:ext cx="9143999"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53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Background: Motivation</a:t>
            </a:r>
          </a:p>
        </p:txBody>
      </p:sp>
      <p:sp>
        <p:nvSpPr>
          <p:cNvPr id="3" name="Content Placeholder 2">
            <a:extLst>
              <a:ext uri="{FF2B5EF4-FFF2-40B4-BE49-F238E27FC236}">
                <a16:creationId xmlns:a16="http://schemas.microsoft.com/office/drawing/2014/main" id="{24116F44-E292-4C2E-9E36-F3744D344D9C}"/>
              </a:ext>
            </a:extLst>
          </p:cNvPr>
          <p:cNvSpPr>
            <a:spLocks noGrp="1"/>
          </p:cNvSpPr>
          <p:nvPr>
            <p:ph idx="1"/>
          </p:nvPr>
        </p:nvSpPr>
        <p:spPr>
          <a:xfrm>
            <a:off x="297180" y="1074420"/>
            <a:ext cx="8549640" cy="3795236"/>
          </a:xfrm>
        </p:spPr>
        <p:txBody>
          <a:bodyPr>
            <a:normAutofit/>
          </a:bodyPr>
          <a:lstStyle/>
          <a:p>
            <a:pPr marL="571477" indent="-457189"/>
            <a:r>
              <a:rPr lang="en-US"/>
              <a:t>The direct cost of border delays varies based on the commodities carried across each LPOE, which vary across Texas LPOEs</a:t>
            </a:r>
          </a:p>
          <a:p>
            <a:pPr marL="914377" lvl="1" indent="-457189"/>
            <a:r>
              <a:rPr lang="en-US"/>
              <a:t>Just-In-Time (JIT) commodities have higher cost of delay than non-JIT</a:t>
            </a:r>
          </a:p>
          <a:p>
            <a:pPr marL="914377" lvl="1" indent="-457189"/>
            <a:r>
              <a:rPr lang="en-US"/>
              <a:t>The El Paso region LPOEs carry a significant amount of JIT cargo</a:t>
            </a:r>
          </a:p>
          <a:p>
            <a:pPr marL="914377" lvl="1" indent="-457189"/>
            <a:r>
              <a:rPr lang="en-US"/>
              <a:t>The DCET allows incorporating these costs into estimates</a:t>
            </a:r>
          </a:p>
          <a:p>
            <a:pPr marL="914377" lvl="1" indent="-457189"/>
            <a:r>
              <a:rPr lang="en-US"/>
              <a:t>El Paso MPO is interested in leveraging the work on SB 1907 by expanding the scope of analysis to compare cost of total delay across LPOEs in the El Paso, Laredo and the Rio Grande Valley</a:t>
            </a:r>
          </a:p>
          <a:p>
            <a:pPr marL="571477" indent="-457189"/>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280617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a:bodyPr>
          <a:lstStyle/>
          <a:p>
            <a:r>
              <a:rPr lang="en-US"/>
              <a:t>Commodity Distribution (other)</a:t>
            </a:r>
          </a:p>
        </p:txBody>
      </p:sp>
      <p:graphicFrame>
        <p:nvGraphicFramePr>
          <p:cNvPr id="4" name="Chart 3">
            <a:extLst>
              <a:ext uri="{FF2B5EF4-FFF2-40B4-BE49-F238E27FC236}">
                <a16:creationId xmlns:a16="http://schemas.microsoft.com/office/drawing/2014/main" id="{853A0FFB-95D2-4714-B9BF-989F45F7D6BD}"/>
              </a:ext>
            </a:extLst>
          </p:cNvPr>
          <p:cNvGraphicFramePr>
            <a:graphicFrameLocks/>
          </p:cNvGraphicFramePr>
          <p:nvPr>
            <p:extLst>
              <p:ext uri="{D42A27DB-BD31-4B8C-83A1-F6EECF244321}">
                <p14:modId xmlns:p14="http://schemas.microsoft.com/office/powerpoint/2010/main" val="3312496151"/>
              </p:ext>
            </p:extLst>
          </p:nvPr>
        </p:nvGraphicFramePr>
        <p:xfrm>
          <a:off x="0" y="914400"/>
          <a:ext cx="91440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08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Average Cargo Value (just-in-time)</a:t>
            </a:r>
          </a:p>
        </p:txBody>
      </p:sp>
      <p:graphicFrame>
        <p:nvGraphicFramePr>
          <p:cNvPr id="5" name="Chart 4">
            <a:extLst>
              <a:ext uri="{FF2B5EF4-FFF2-40B4-BE49-F238E27FC236}">
                <a16:creationId xmlns:a16="http://schemas.microsoft.com/office/drawing/2014/main" id="{90FB4BC7-7302-F8E6-CC67-E111CDA6C570}"/>
              </a:ext>
            </a:extLst>
          </p:cNvPr>
          <p:cNvGraphicFramePr>
            <a:graphicFrameLocks/>
          </p:cNvGraphicFramePr>
          <p:nvPr>
            <p:extLst>
              <p:ext uri="{D42A27DB-BD31-4B8C-83A1-F6EECF244321}">
                <p14:modId xmlns:p14="http://schemas.microsoft.com/office/powerpoint/2010/main" val="4104996146"/>
              </p:ext>
            </p:extLst>
          </p:nvPr>
        </p:nvGraphicFramePr>
        <p:xfrm>
          <a:off x="297180" y="914400"/>
          <a:ext cx="8549640" cy="395525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85BDAACD-57CE-FE1E-911F-914253B77EEC}"/>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892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0FB4BC7-7302-F8E6-CC67-E111CDA6C570}"/>
              </a:ext>
            </a:extLst>
          </p:cNvPr>
          <p:cNvGraphicFramePr>
            <a:graphicFrameLocks/>
          </p:cNvGraphicFramePr>
          <p:nvPr>
            <p:extLst>
              <p:ext uri="{D42A27DB-BD31-4B8C-83A1-F6EECF244321}">
                <p14:modId xmlns:p14="http://schemas.microsoft.com/office/powerpoint/2010/main" val="4223888524"/>
              </p:ext>
            </p:extLst>
          </p:nvPr>
        </p:nvGraphicFramePr>
        <p:xfrm>
          <a:off x="297180" y="951158"/>
          <a:ext cx="8696918" cy="40173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Average Cargo Value (just-in-time)</a:t>
            </a:r>
          </a:p>
        </p:txBody>
      </p:sp>
      <p:pic>
        <p:nvPicPr>
          <p:cNvPr id="4" name="Picture 3">
            <a:extLst>
              <a:ext uri="{FF2B5EF4-FFF2-40B4-BE49-F238E27FC236}">
                <a16:creationId xmlns:a16="http://schemas.microsoft.com/office/drawing/2014/main" id="{85BDAACD-57CE-FE1E-911F-914253B77EEC}"/>
              </a:ext>
            </a:extLst>
          </p:cNvPr>
          <p:cNvPicPr>
            <a:picLocks noChangeAspect="1"/>
          </p:cNvPicPr>
          <p:nvPr/>
        </p:nvPicPr>
        <p:blipFill rotWithShape="1">
          <a:blip r:embed="rId4"/>
          <a:srcRect l="7209" t="18144" r="6677" b="19102"/>
          <a:stretch/>
        </p:blipFill>
        <p:spPr>
          <a:xfrm>
            <a:off x="7261001" y="414820"/>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040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Average Cargo Value (non-just-in-time)</a:t>
            </a:r>
          </a:p>
        </p:txBody>
      </p:sp>
      <p:graphicFrame>
        <p:nvGraphicFramePr>
          <p:cNvPr id="5" name="Chart 4">
            <a:extLst>
              <a:ext uri="{FF2B5EF4-FFF2-40B4-BE49-F238E27FC236}">
                <a16:creationId xmlns:a16="http://schemas.microsoft.com/office/drawing/2014/main" id="{2FD04C13-36B4-48C7-BFA5-4C381B846C1F}"/>
              </a:ext>
            </a:extLst>
          </p:cNvPr>
          <p:cNvGraphicFramePr>
            <a:graphicFrameLocks/>
          </p:cNvGraphicFramePr>
          <p:nvPr>
            <p:extLst>
              <p:ext uri="{D42A27DB-BD31-4B8C-83A1-F6EECF244321}">
                <p14:modId xmlns:p14="http://schemas.microsoft.com/office/powerpoint/2010/main" val="823592009"/>
              </p:ext>
            </p:extLst>
          </p:nvPr>
        </p:nvGraphicFramePr>
        <p:xfrm>
          <a:off x="297180" y="914400"/>
          <a:ext cx="8549639" cy="403411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08DC1776-1A5A-0405-219F-96E2527070CA}"/>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553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Average Cargo Value (non-just-in-time)</a:t>
            </a:r>
          </a:p>
        </p:txBody>
      </p:sp>
      <p:graphicFrame>
        <p:nvGraphicFramePr>
          <p:cNvPr id="6" name="Chart 5">
            <a:extLst>
              <a:ext uri="{FF2B5EF4-FFF2-40B4-BE49-F238E27FC236}">
                <a16:creationId xmlns:a16="http://schemas.microsoft.com/office/drawing/2014/main" id="{FB3C5865-E8B7-4928-A881-71BDE406F6A8}"/>
              </a:ext>
            </a:extLst>
          </p:cNvPr>
          <p:cNvGraphicFramePr>
            <a:graphicFrameLocks/>
          </p:cNvGraphicFramePr>
          <p:nvPr>
            <p:extLst>
              <p:ext uri="{D42A27DB-BD31-4B8C-83A1-F6EECF244321}">
                <p14:modId xmlns:p14="http://schemas.microsoft.com/office/powerpoint/2010/main" val="3956807698"/>
              </p:ext>
            </p:extLst>
          </p:nvPr>
        </p:nvGraphicFramePr>
        <p:xfrm>
          <a:off x="206256" y="914400"/>
          <a:ext cx="8820865" cy="401511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08DC1776-1A5A-0405-219F-96E2527070CA}"/>
              </a:ext>
            </a:extLst>
          </p:cNvPr>
          <p:cNvPicPr>
            <a:picLocks noChangeAspect="1"/>
          </p:cNvPicPr>
          <p:nvPr/>
        </p:nvPicPr>
        <p:blipFill rotWithShape="1">
          <a:blip r:embed="rId4"/>
          <a:srcRect l="7209" t="18144" r="6677" b="19102"/>
          <a:stretch/>
        </p:blipFill>
        <p:spPr>
          <a:xfrm>
            <a:off x="7198321" y="45462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068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Average Cargo Value (perishables)</a:t>
            </a:r>
          </a:p>
        </p:txBody>
      </p:sp>
      <p:graphicFrame>
        <p:nvGraphicFramePr>
          <p:cNvPr id="5" name="Chart 4">
            <a:extLst>
              <a:ext uri="{FF2B5EF4-FFF2-40B4-BE49-F238E27FC236}">
                <a16:creationId xmlns:a16="http://schemas.microsoft.com/office/drawing/2014/main" id="{81B94AA2-F2E5-462C-AF6D-9BDF4711AC2B}"/>
              </a:ext>
            </a:extLst>
          </p:cNvPr>
          <p:cNvGraphicFramePr>
            <a:graphicFrameLocks/>
          </p:cNvGraphicFramePr>
          <p:nvPr>
            <p:extLst>
              <p:ext uri="{D42A27DB-BD31-4B8C-83A1-F6EECF244321}">
                <p14:modId xmlns:p14="http://schemas.microsoft.com/office/powerpoint/2010/main" val="4257619601"/>
              </p:ext>
            </p:extLst>
          </p:nvPr>
        </p:nvGraphicFramePr>
        <p:xfrm>
          <a:off x="297181" y="914400"/>
          <a:ext cx="8549640" cy="395525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CB57AC34-E11D-907C-E05F-729B4220B99F}"/>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872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Average Cargo Value (perishables)</a:t>
            </a:r>
          </a:p>
        </p:txBody>
      </p:sp>
      <p:graphicFrame>
        <p:nvGraphicFramePr>
          <p:cNvPr id="6" name="Chart 5">
            <a:extLst>
              <a:ext uri="{FF2B5EF4-FFF2-40B4-BE49-F238E27FC236}">
                <a16:creationId xmlns:a16="http://schemas.microsoft.com/office/drawing/2014/main" id="{3A1DA630-14F4-4174-A011-F5EC05FE186B}"/>
              </a:ext>
            </a:extLst>
          </p:cNvPr>
          <p:cNvGraphicFramePr>
            <a:graphicFrameLocks/>
          </p:cNvGraphicFramePr>
          <p:nvPr>
            <p:extLst>
              <p:ext uri="{D42A27DB-BD31-4B8C-83A1-F6EECF244321}">
                <p14:modId xmlns:p14="http://schemas.microsoft.com/office/powerpoint/2010/main" val="2360900862"/>
              </p:ext>
            </p:extLst>
          </p:nvPr>
        </p:nvGraphicFramePr>
        <p:xfrm>
          <a:off x="140677" y="914400"/>
          <a:ext cx="8897815" cy="404446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CB57AC34-E11D-907C-E05F-729B4220B99F}"/>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773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Average Cargo Value (non-perishables)</a:t>
            </a:r>
          </a:p>
        </p:txBody>
      </p:sp>
      <p:graphicFrame>
        <p:nvGraphicFramePr>
          <p:cNvPr id="5" name="Chart 4">
            <a:extLst>
              <a:ext uri="{FF2B5EF4-FFF2-40B4-BE49-F238E27FC236}">
                <a16:creationId xmlns:a16="http://schemas.microsoft.com/office/drawing/2014/main" id="{0080C4A5-05DC-4AC4-95F6-729C5516D12F}"/>
              </a:ext>
            </a:extLst>
          </p:cNvPr>
          <p:cNvGraphicFramePr>
            <a:graphicFrameLocks/>
          </p:cNvGraphicFramePr>
          <p:nvPr>
            <p:extLst>
              <p:ext uri="{D42A27DB-BD31-4B8C-83A1-F6EECF244321}">
                <p14:modId xmlns:p14="http://schemas.microsoft.com/office/powerpoint/2010/main" val="802264252"/>
              </p:ext>
            </p:extLst>
          </p:nvPr>
        </p:nvGraphicFramePr>
        <p:xfrm>
          <a:off x="297181" y="914400"/>
          <a:ext cx="8549640" cy="395525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1072FF52-BDA9-574C-AA7C-0C39C4D6E9EF}"/>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805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Average Cargo Value (non-perishables)</a:t>
            </a:r>
          </a:p>
        </p:txBody>
      </p:sp>
      <p:graphicFrame>
        <p:nvGraphicFramePr>
          <p:cNvPr id="3" name="Chart 2">
            <a:extLst>
              <a:ext uri="{FF2B5EF4-FFF2-40B4-BE49-F238E27FC236}">
                <a16:creationId xmlns:a16="http://schemas.microsoft.com/office/drawing/2014/main" id="{4C66D335-DAEB-46DC-9D9D-B03CB6F07DF6}"/>
              </a:ext>
            </a:extLst>
          </p:cNvPr>
          <p:cNvGraphicFramePr>
            <a:graphicFrameLocks/>
          </p:cNvGraphicFramePr>
          <p:nvPr>
            <p:extLst>
              <p:ext uri="{D42A27DB-BD31-4B8C-83A1-F6EECF244321}">
                <p14:modId xmlns:p14="http://schemas.microsoft.com/office/powerpoint/2010/main" val="3841794634"/>
              </p:ext>
            </p:extLst>
          </p:nvPr>
        </p:nvGraphicFramePr>
        <p:xfrm>
          <a:off x="204102" y="914400"/>
          <a:ext cx="8834390" cy="403039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1072FF52-BDA9-574C-AA7C-0C39C4D6E9EF}"/>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458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Average Cargo Value (other)</a:t>
            </a:r>
          </a:p>
        </p:txBody>
      </p:sp>
      <p:graphicFrame>
        <p:nvGraphicFramePr>
          <p:cNvPr id="5" name="Chart 4">
            <a:extLst>
              <a:ext uri="{FF2B5EF4-FFF2-40B4-BE49-F238E27FC236}">
                <a16:creationId xmlns:a16="http://schemas.microsoft.com/office/drawing/2014/main" id="{654A908A-6A8C-429D-9981-30862E42A2C0}"/>
              </a:ext>
            </a:extLst>
          </p:cNvPr>
          <p:cNvGraphicFramePr>
            <a:graphicFrameLocks/>
          </p:cNvGraphicFramePr>
          <p:nvPr>
            <p:extLst>
              <p:ext uri="{D42A27DB-BD31-4B8C-83A1-F6EECF244321}">
                <p14:modId xmlns:p14="http://schemas.microsoft.com/office/powerpoint/2010/main" val="2725301204"/>
              </p:ext>
            </p:extLst>
          </p:nvPr>
        </p:nvGraphicFramePr>
        <p:xfrm>
          <a:off x="297180" y="914399"/>
          <a:ext cx="8549639" cy="395525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36D79212-6CD5-6397-C602-5314C25924F5}"/>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251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Objective</a:t>
            </a:r>
          </a:p>
        </p:txBody>
      </p:sp>
      <p:sp>
        <p:nvSpPr>
          <p:cNvPr id="3" name="Content Placeholder 2">
            <a:extLst>
              <a:ext uri="{FF2B5EF4-FFF2-40B4-BE49-F238E27FC236}">
                <a16:creationId xmlns:a16="http://schemas.microsoft.com/office/drawing/2014/main" id="{24116F44-E292-4C2E-9E36-F3744D344D9C}"/>
              </a:ext>
            </a:extLst>
          </p:cNvPr>
          <p:cNvSpPr>
            <a:spLocks noGrp="1"/>
          </p:cNvSpPr>
          <p:nvPr>
            <p:ph idx="1"/>
          </p:nvPr>
        </p:nvSpPr>
        <p:spPr>
          <a:xfrm>
            <a:off x="297180" y="1074419"/>
            <a:ext cx="8549640" cy="3863341"/>
          </a:xfrm>
        </p:spPr>
        <p:txBody>
          <a:bodyPr>
            <a:normAutofit fontScale="92500" lnSpcReduction="10000"/>
          </a:bodyPr>
          <a:lstStyle/>
          <a:p>
            <a:pPr marL="457189" indent="-457189"/>
            <a:r>
              <a:rPr lang="en-US" dirty="0"/>
              <a:t>Compare the impacts of border crossing delays across five Texas LPOEs by incorporating the value and volume of the commodities being transported into the cost of delay calculation.</a:t>
            </a:r>
          </a:p>
          <a:p>
            <a:pPr marL="914377" lvl="1" indent="-457189"/>
            <a:r>
              <a:rPr lang="en-US" dirty="0"/>
              <a:t>Demonstrate the influence that cargo mix in each LPOE has on the costs of delay</a:t>
            </a:r>
          </a:p>
          <a:p>
            <a:pPr marL="914377" lvl="1" indent="-457189"/>
            <a:r>
              <a:rPr lang="en-US" dirty="0"/>
              <a:t>Provide a more comprehensive framework to evaluate and prioritize improvements aimed at reducing the costs of delays</a:t>
            </a:r>
          </a:p>
          <a:p>
            <a:pPr marL="457189" indent="-457189"/>
            <a:r>
              <a:rPr lang="en-US" dirty="0"/>
              <a:t>LPOEs include:</a:t>
            </a:r>
          </a:p>
          <a:p>
            <a:pPr marL="914377" lvl="1" indent="-457189"/>
            <a:r>
              <a:rPr lang="en-US" dirty="0"/>
              <a:t>Bridge of the Americas (BOTA) in El Paso;</a:t>
            </a:r>
          </a:p>
          <a:p>
            <a:pPr marL="914377" lvl="1" indent="-457189"/>
            <a:r>
              <a:rPr lang="en-US" dirty="0"/>
              <a:t>Ysleta-Zaragoza Bridge in El Paso; </a:t>
            </a:r>
          </a:p>
          <a:p>
            <a:pPr marL="914377" lvl="1" indent="-457189"/>
            <a:r>
              <a:rPr lang="en-US" dirty="0"/>
              <a:t>World Trade Bridge in Laredo;</a:t>
            </a:r>
          </a:p>
          <a:p>
            <a:pPr marL="914377" lvl="1" indent="-457189"/>
            <a:r>
              <a:rPr lang="en-US" dirty="0"/>
              <a:t>Laredo-Colombia Solidarity Bridge in Laredo;</a:t>
            </a:r>
          </a:p>
          <a:p>
            <a:pPr marL="914377" lvl="1" indent="-457189"/>
            <a:r>
              <a:rPr lang="en-US" dirty="0"/>
              <a:t>Veterans-Los </a:t>
            </a:r>
            <a:r>
              <a:rPr lang="en-US" dirty="0" err="1"/>
              <a:t>Tomates</a:t>
            </a:r>
            <a:r>
              <a:rPr lang="en-US" dirty="0"/>
              <a:t> Bridge in Brownsville;</a:t>
            </a:r>
          </a:p>
          <a:p>
            <a:pPr marL="914377" lvl="1" indent="-457189"/>
            <a:r>
              <a:rPr lang="en-US" dirty="0"/>
              <a:t>Santa Teresa Bridge in Santa Teresa.</a:t>
            </a:r>
          </a:p>
          <a:p>
            <a:pPr marL="114288"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6456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Average Cargo Value (other)</a:t>
            </a:r>
          </a:p>
        </p:txBody>
      </p:sp>
      <p:graphicFrame>
        <p:nvGraphicFramePr>
          <p:cNvPr id="3" name="Chart 2">
            <a:extLst>
              <a:ext uri="{FF2B5EF4-FFF2-40B4-BE49-F238E27FC236}">
                <a16:creationId xmlns:a16="http://schemas.microsoft.com/office/drawing/2014/main" id="{3A0C3219-811D-4CDE-99A8-D599ED6C6C1C}"/>
              </a:ext>
            </a:extLst>
          </p:cNvPr>
          <p:cNvGraphicFramePr>
            <a:graphicFrameLocks/>
          </p:cNvGraphicFramePr>
          <p:nvPr>
            <p:extLst>
              <p:ext uri="{D42A27DB-BD31-4B8C-83A1-F6EECF244321}">
                <p14:modId xmlns:p14="http://schemas.microsoft.com/office/powerpoint/2010/main" val="1076906264"/>
              </p:ext>
            </p:extLst>
          </p:nvPr>
        </p:nvGraphicFramePr>
        <p:xfrm>
          <a:off x="204101" y="1120526"/>
          <a:ext cx="8820324" cy="381019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36D79212-6CD5-6397-C602-5314C25924F5}"/>
              </a:ext>
            </a:extLst>
          </p:cNvPr>
          <p:cNvPicPr>
            <a:picLocks noChangeAspect="1"/>
          </p:cNvPicPr>
          <p:nvPr/>
        </p:nvPicPr>
        <p:blipFill rotWithShape="1">
          <a:blip r:embed="rId4"/>
          <a:srcRect l="7209" t="18144" r="6677" b="19102"/>
          <a:stretch/>
        </p:blipFill>
        <p:spPr>
          <a:xfrm>
            <a:off x="7111099" y="479971"/>
            <a:ext cx="1828800" cy="73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5555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Costs (2019) </a:t>
            </a:r>
          </a:p>
        </p:txBody>
      </p:sp>
      <p:graphicFrame>
        <p:nvGraphicFramePr>
          <p:cNvPr id="5" name="Content Placeholder 5">
            <a:extLst>
              <a:ext uri="{FF2B5EF4-FFF2-40B4-BE49-F238E27FC236}">
                <a16:creationId xmlns:a16="http://schemas.microsoft.com/office/drawing/2014/main" id="{0AEAA49A-E1F2-7E6F-3838-7717C12FC369}"/>
              </a:ext>
            </a:extLst>
          </p:cNvPr>
          <p:cNvGraphicFramePr>
            <a:graphicFrameLocks noGrp="1"/>
          </p:cNvGraphicFramePr>
          <p:nvPr>
            <p:ph sz="half" idx="1"/>
            <p:extLst>
              <p:ext uri="{D42A27DB-BD31-4B8C-83A1-F6EECF244321}">
                <p14:modId xmlns:p14="http://schemas.microsoft.com/office/powerpoint/2010/main" val="2033100753"/>
              </p:ext>
            </p:extLst>
          </p:nvPr>
        </p:nvGraphicFramePr>
        <p:xfrm>
          <a:off x="152398" y="975360"/>
          <a:ext cx="4526282" cy="389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6">
            <a:extLst>
              <a:ext uri="{FF2B5EF4-FFF2-40B4-BE49-F238E27FC236}">
                <a16:creationId xmlns:a16="http://schemas.microsoft.com/office/drawing/2014/main" id="{34A3C121-C256-09E1-5318-E8AE257ACEA6}"/>
              </a:ext>
            </a:extLst>
          </p:cNvPr>
          <p:cNvGraphicFramePr>
            <a:graphicFrameLocks/>
          </p:cNvGraphicFramePr>
          <p:nvPr>
            <p:extLst>
              <p:ext uri="{D42A27DB-BD31-4B8C-83A1-F6EECF244321}">
                <p14:modId xmlns:p14="http://schemas.microsoft.com/office/powerpoint/2010/main" val="1002151697"/>
              </p:ext>
            </p:extLst>
          </p:nvPr>
        </p:nvGraphicFramePr>
        <p:xfrm>
          <a:off x="4876802" y="975360"/>
          <a:ext cx="4114800" cy="389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0709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highlight>
                  <a:srgbClr val="FFFF00"/>
                </a:highlight>
              </a:rPr>
              <a:t>DC</a:t>
            </a:r>
            <a:r>
              <a:rPr lang="en-US" dirty="0"/>
              <a:t>ET Process</a:t>
            </a:r>
          </a:p>
        </p:txBody>
      </p:sp>
      <p:sp>
        <p:nvSpPr>
          <p:cNvPr id="4" name="Content Placeholder 2">
            <a:extLst>
              <a:ext uri="{FF2B5EF4-FFF2-40B4-BE49-F238E27FC236}">
                <a16:creationId xmlns:a16="http://schemas.microsoft.com/office/drawing/2014/main" id="{2F2B8529-34A3-E81E-2A06-2557A05CD29A}"/>
              </a:ext>
            </a:extLst>
          </p:cNvPr>
          <p:cNvSpPr>
            <a:spLocks noGrp="1"/>
          </p:cNvSpPr>
          <p:nvPr>
            <p:ph idx="1"/>
          </p:nvPr>
        </p:nvSpPr>
        <p:spPr>
          <a:xfrm>
            <a:off x="297180" y="1074420"/>
            <a:ext cx="8549640" cy="3795236"/>
          </a:xfrm>
        </p:spPr>
        <p:txBody>
          <a:bodyPr>
            <a:normAutofit/>
          </a:bodyPr>
          <a:lstStyle/>
          <a:p>
            <a:pPr marL="457189" indent="-457189"/>
            <a:r>
              <a:rPr lang="en-US"/>
              <a:t>Delay Costs ($/hour). Account for:</a:t>
            </a:r>
          </a:p>
          <a:p>
            <a:pPr marL="838179" lvl="1" indent="-380990"/>
            <a:r>
              <a:rPr lang="en-US"/>
              <a:t>Inventory Costs</a:t>
            </a:r>
          </a:p>
          <a:p>
            <a:pPr marL="838179" lvl="1" indent="-380990"/>
            <a:r>
              <a:rPr lang="en-US"/>
              <a:t>Logistics Costs</a:t>
            </a:r>
          </a:p>
          <a:p>
            <a:pPr marL="838179" lvl="1" indent="-380990"/>
            <a:r>
              <a:rPr lang="en-US"/>
              <a:t>Carrier Costs</a:t>
            </a:r>
          </a:p>
          <a:p>
            <a:pPr marL="838179" lvl="1" indent="-380990"/>
            <a:r>
              <a:rPr lang="en-US"/>
              <a:t>Operating Costs</a:t>
            </a:r>
          </a:p>
          <a:p>
            <a:pPr marL="495279" indent="-380990"/>
            <a:r>
              <a:rPr lang="en-US">
                <a:cs typeface="Times New Roman" panose="02020603050405020304" pitchFamily="18" charset="0"/>
              </a:rPr>
              <a:t>Average Delay, Free Flow Delay</a:t>
            </a:r>
          </a:p>
          <a:p>
            <a:pPr marL="495279" indent="-380990"/>
            <a:r>
              <a:rPr lang="en-US">
                <a:cs typeface="Times New Roman" panose="02020603050405020304" pitchFamily="18" charset="0"/>
              </a:rPr>
              <a:t>Number of Trucks Suffering Delay</a:t>
            </a:r>
          </a:p>
          <a:p>
            <a:pPr marL="838179" lvl="1" indent="-380990"/>
            <a:r>
              <a:rPr lang="en-US">
                <a:cs typeface="Times New Roman" panose="02020603050405020304" pitchFamily="18" charset="0"/>
              </a:rPr>
              <a:t>Empty Trucks</a:t>
            </a:r>
          </a:p>
          <a:p>
            <a:pPr marL="838179" lvl="1" indent="-380990"/>
            <a:r>
              <a:rPr lang="en-US">
                <a:cs typeface="Times New Roman" panose="02020603050405020304" pitchFamily="18" charset="0"/>
              </a:rPr>
              <a:t>Loaded Trucks </a:t>
            </a:r>
          </a:p>
          <a:p>
            <a:pPr marL="1181079" lvl="2" indent="-380990"/>
            <a:r>
              <a:rPr lang="en-US">
                <a:cs typeface="Times New Roman" panose="02020603050405020304" pitchFamily="18" charset="0"/>
              </a:rPr>
              <a:t>Commodity distribution</a:t>
            </a:r>
          </a:p>
          <a:p>
            <a:pPr marL="495279" indent="-380990"/>
            <a:endParaRPr lang="en-US">
              <a:cs typeface="Times New Roman" panose="02020603050405020304" pitchFamily="18" charset="0"/>
            </a:endParaRPr>
          </a:p>
          <a:p>
            <a:pPr marL="114288" indent="0">
              <a:buNone/>
            </a:pPr>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2146124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DCET Outputs (Standard)</a:t>
            </a:r>
          </a:p>
        </p:txBody>
      </p:sp>
      <p:graphicFrame>
        <p:nvGraphicFramePr>
          <p:cNvPr id="3" name="Chart 2">
            <a:extLst>
              <a:ext uri="{FF2B5EF4-FFF2-40B4-BE49-F238E27FC236}">
                <a16:creationId xmlns:a16="http://schemas.microsoft.com/office/drawing/2014/main" id="{C8CB890F-4AB8-4618-B676-9C030F24F9A4}"/>
              </a:ext>
            </a:extLst>
          </p:cNvPr>
          <p:cNvGraphicFramePr>
            <a:graphicFrameLocks/>
          </p:cNvGraphicFramePr>
          <p:nvPr>
            <p:extLst>
              <p:ext uri="{D42A27DB-BD31-4B8C-83A1-F6EECF244321}">
                <p14:modId xmlns:p14="http://schemas.microsoft.com/office/powerpoint/2010/main" val="1729381157"/>
              </p:ext>
            </p:extLst>
          </p:nvPr>
        </p:nvGraphicFramePr>
        <p:xfrm>
          <a:off x="110614" y="914400"/>
          <a:ext cx="8930148" cy="40566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960A2B3-8848-D8F4-9DE2-B5ED032A1493}"/>
              </a:ext>
            </a:extLst>
          </p:cNvPr>
          <p:cNvSpPr txBox="1"/>
          <p:nvPr/>
        </p:nvSpPr>
        <p:spPr>
          <a:xfrm>
            <a:off x="6031832" y="2638926"/>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559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DCET Outputs (FAST)</a:t>
            </a:r>
          </a:p>
        </p:txBody>
      </p:sp>
      <p:graphicFrame>
        <p:nvGraphicFramePr>
          <p:cNvPr id="3" name="Chart 2">
            <a:extLst>
              <a:ext uri="{FF2B5EF4-FFF2-40B4-BE49-F238E27FC236}">
                <a16:creationId xmlns:a16="http://schemas.microsoft.com/office/drawing/2014/main" id="{C59E915C-B479-4B3F-A4A9-EC946484B797}"/>
              </a:ext>
            </a:extLst>
          </p:cNvPr>
          <p:cNvGraphicFramePr>
            <a:graphicFrameLocks/>
          </p:cNvGraphicFramePr>
          <p:nvPr>
            <p:extLst>
              <p:ext uri="{D42A27DB-BD31-4B8C-83A1-F6EECF244321}">
                <p14:modId xmlns:p14="http://schemas.microsoft.com/office/powerpoint/2010/main" val="4251116094"/>
              </p:ext>
            </p:extLst>
          </p:nvPr>
        </p:nvGraphicFramePr>
        <p:xfrm>
          <a:off x="81116" y="914400"/>
          <a:ext cx="8974394" cy="40410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22F26D4-3377-B123-72DF-8EE7B67C96F5}"/>
              </a:ext>
            </a:extLst>
          </p:cNvPr>
          <p:cNvSpPr txBox="1"/>
          <p:nvPr/>
        </p:nvSpPr>
        <p:spPr>
          <a:xfrm>
            <a:off x="6031832" y="2638926"/>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588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DCET Outputs (Total)</a:t>
            </a:r>
          </a:p>
        </p:txBody>
      </p:sp>
      <p:graphicFrame>
        <p:nvGraphicFramePr>
          <p:cNvPr id="4" name="Chart 3">
            <a:extLst>
              <a:ext uri="{FF2B5EF4-FFF2-40B4-BE49-F238E27FC236}">
                <a16:creationId xmlns:a16="http://schemas.microsoft.com/office/drawing/2014/main" id="{3EE14E7B-7E05-4BB0-A72D-647B6380BA06}"/>
              </a:ext>
            </a:extLst>
          </p:cNvPr>
          <p:cNvGraphicFramePr>
            <a:graphicFrameLocks/>
          </p:cNvGraphicFramePr>
          <p:nvPr>
            <p:extLst>
              <p:ext uri="{D42A27DB-BD31-4B8C-83A1-F6EECF244321}">
                <p14:modId xmlns:p14="http://schemas.microsoft.com/office/powerpoint/2010/main" val="3849630661"/>
              </p:ext>
            </p:extLst>
          </p:nvPr>
        </p:nvGraphicFramePr>
        <p:xfrm>
          <a:off x="50481" y="914400"/>
          <a:ext cx="9043037" cy="403368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1F83DC0-8337-16B0-2EBA-1407D201FF78}"/>
              </a:ext>
            </a:extLst>
          </p:cNvPr>
          <p:cNvSpPr txBox="1"/>
          <p:nvPr/>
        </p:nvSpPr>
        <p:spPr>
          <a:xfrm>
            <a:off x="6031832" y="2638926"/>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78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DCET Outputs (Shipper Costs-Total)</a:t>
            </a:r>
          </a:p>
        </p:txBody>
      </p:sp>
      <p:graphicFrame>
        <p:nvGraphicFramePr>
          <p:cNvPr id="4" name="Chart 3">
            <a:extLst>
              <a:ext uri="{FF2B5EF4-FFF2-40B4-BE49-F238E27FC236}">
                <a16:creationId xmlns:a16="http://schemas.microsoft.com/office/drawing/2014/main" id="{AE10F583-7B9A-B0DA-C7A0-EE13D3962DC4}"/>
              </a:ext>
            </a:extLst>
          </p:cNvPr>
          <p:cNvGraphicFramePr>
            <a:graphicFrameLocks/>
          </p:cNvGraphicFramePr>
          <p:nvPr>
            <p:extLst>
              <p:ext uri="{D42A27DB-BD31-4B8C-83A1-F6EECF244321}">
                <p14:modId xmlns:p14="http://schemas.microsoft.com/office/powerpoint/2010/main" val="1916553284"/>
              </p:ext>
            </p:extLst>
          </p:nvPr>
        </p:nvGraphicFramePr>
        <p:xfrm>
          <a:off x="297180" y="989171"/>
          <a:ext cx="8549640" cy="39569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1C9A68E-E844-4A05-407E-B65E227D91A7}"/>
              </a:ext>
            </a:extLst>
          </p:cNvPr>
          <p:cNvSpPr txBox="1"/>
          <p:nvPr/>
        </p:nvSpPr>
        <p:spPr>
          <a:xfrm>
            <a:off x="6031832" y="2638926"/>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389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fontScale="90000"/>
          </a:bodyPr>
          <a:lstStyle/>
          <a:p>
            <a:r>
              <a:rPr lang="en-US" dirty="0"/>
              <a:t>DCET Outputs (Shipper Costs-Average Cost per Truck)</a:t>
            </a:r>
          </a:p>
        </p:txBody>
      </p:sp>
      <p:graphicFrame>
        <p:nvGraphicFramePr>
          <p:cNvPr id="3" name="Chart 2">
            <a:extLst>
              <a:ext uri="{FF2B5EF4-FFF2-40B4-BE49-F238E27FC236}">
                <a16:creationId xmlns:a16="http://schemas.microsoft.com/office/drawing/2014/main" id="{FB2685D8-1597-4742-8CC9-04716CD4E277}"/>
              </a:ext>
            </a:extLst>
          </p:cNvPr>
          <p:cNvGraphicFramePr>
            <a:graphicFrameLocks/>
          </p:cNvGraphicFramePr>
          <p:nvPr>
            <p:extLst>
              <p:ext uri="{D42A27DB-BD31-4B8C-83A1-F6EECF244321}">
                <p14:modId xmlns:p14="http://schemas.microsoft.com/office/powerpoint/2010/main" val="1925506520"/>
              </p:ext>
            </p:extLst>
          </p:nvPr>
        </p:nvGraphicFramePr>
        <p:xfrm>
          <a:off x="233756" y="914400"/>
          <a:ext cx="8703988" cy="39552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B28D2CB-5599-A52F-9FC0-9AEC8554E967}"/>
              </a:ext>
            </a:extLst>
          </p:cNvPr>
          <p:cNvSpPr txBox="1"/>
          <p:nvPr/>
        </p:nvSpPr>
        <p:spPr>
          <a:xfrm>
            <a:off x="7082590" y="2342147"/>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825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DCET Outputs (Carrier Costs-Total)</a:t>
            </a:r>
          </a:p>
        </p:txBody>
      </p:sp>
      <p:graphicFrame>
        <p:nvGraphicFramePr>
          <p:cNvPr id="3" name="Chart 2">
            <a:extLst>
              <a:ext uri="{FF2B5EF4-FFF2-40B4-BE49-F238E27FC236}">
                <a16:creationId xmlns:a16="http://schemas.microsoft.com/office/drawing/2014/main" id="{E4F1B0DF-CB9C-C7DF-FFA8-2B5509648D97}"/>
              </a:ext>
            </a:extLst>
          </p:cNvPr>
          <p:cNvGraphicFramePr>
            <a:graphicFrameLocks/>
          </p:cNvGraphicFramePr>
          <p:nvPr>
            <p:extLst>
              <p:ext uri="{D42A27DB-BD31-4B8C-83A1-F6EECF244321}">
                <p14:modId xmlns:p14="http://schemas.microsoft.com/office/powerpoint/2010/main" val="3637969352"/>
              </p:ext>
            </p:extLst>
          </p:nvPr>
        </p:nvGraphicFramePr>
        <p:xfrm>
          <a:off x="152401" y="914400"/>
          <a:ext cx="8818418" cy="40289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0CF1D6E-659B-C95D-5FD0-05600A4DC5F6}"/>
              </a:ext>
            </a:extLst>
          </p:cNvPr>
          <p:cNvSpPr txBox="1"/>
          <p:nvPr/>
        </p:nvSpPr>
        <p:spPr>
          <a:xfrm>
            <a:off x="6031832" y="2638926"/>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38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fontScale="90000"/>
          </a:bodyPr>
          <a:lstStyle/>
          <a:p>
            <a:r>
              <a:rPr lang="en-US" dirty="0"/>
              <a:t>DCET Outputs (Carrier Costs-Average Cost per Truck)</a:t>
            </a:r>
          </a:p>
        </p:txBody>
      </p:sp>
      <p:graphicFrame>
        <p:nvGraphicFramePr>
          <p:cNvPr id="4" name="Chart 3">
            <a:extLst>
              <a:ext uri="{FF2B5EF4-FFF2-40B4-BE49-F238E27FC236}">
                <a16:creationId xmlns:a16="http://schemas.microsoft.com/office/drawing/2014/main" id="{3B2B9E40-7EF8-5056-F452-C3C53E0633A2}"/>
              </a:ext>
            </a:extLst>
          </p:cNvPr>
          <p:cNvGraphicFramePr>
            <a:graphicFrameLocks/>
          </p:cNvGraphicFramePr>
          <p:nvPr>
            <p:extLst>
              <p:ext uri="{D42A27DB-BD31-4B8C-83A1-F6EECF244321}">
                <p14:modId xmlns:p14="http://schemas.microsoft.com/office/powerpoint/2010/main" val="2430609437"/>
              </p:ext>
            </p:extLst>
          </p:nvPr>
        </p:nvGraphicFramePr>
        <p:xfrm>
          <a:off x="228600" y="914400"/>
          <a:ext cx="8618220" cy="39552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A4B227E-C69B-E899-97EC-A597E54654D8}"/>
              </a:ext>
            </a:extLst>
          </p:cNvPr>
          <p:cNvSpPr txBox="1"/>
          <p:nvPr/>
        </p:nvSpPr>
        <p:spPr>
          <a:xfrm>
            <a:off x="7082590" y="2342147"/>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Direct Cost Estimation Tool</a:t>
            </a:r>
          </a:p>
        </p:txBody>
      </p:sp>
      <p:pic>
        <p:nvPicPr>
          <p:cNvPr id="26" name="Picture 25">
            <a:extLst>
              <a:ext uri="{FF2B5EF4-FFF2-40B4-BE49-F238E27FC236}">
                <a16:creationId xmlns:a16="http://schemas.microsoft.com/office/drawing/2014/main" id="{C9CE69D6-BE49-5A93-0986-8D70DC094D57}"/>
              </a:ext>
            </a:extLst>
          </p:cNvPr>
          <p:cNvPicPr>
            <a:picLocks noChangeAspect="1"/>
          </p:cNvPicPr>
          <p:nvPr/>
        </p:nvPicPr>
        <p:blipFill>
          <a:blip r:embed="rId3"/>
          <a:stretch>
            <a:fillRect/>
          </a:stretch>
        </p:blipFill>
        <p:spPr>
          <a:xfrm>
            <a:off x="683163" y="976277"/>
            <a:ext cx="7522058" cy="3611197"/>
          </a:xfrm>
          <a:prstGeom prst="rect">
            <a:avLst/>
          </a:prstGeom>
        </p:spPr>
      </p:pic>
    </p:spTree>
    <p:extLst>
      <p:ext uri="{BB962C8B-B14F-4D97-AF65-F5344CB8AC3E}">
        <p14:creationId xmlns:p14="http://schemas.microsoft.com/office/powerpoint/2010/main" val="3966341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fontScale="90000"/>
          </a:bodyPr>
          <a:lstStyle/>
          <a:p>
            <a:r>
              <a:rPr lang="en-US"/>
              <a:t>DCET Outputs (Unit Average Delay Cost) </a:t>
            </a:r>
            <a:br>
              <a:rPr lang="en-US"/>
            </a:br>
            <a:r>
              <a:rPr lang="en-US"/>
              <a:t>	10 minutes of delay for 100 trucks</a:t>
            </a:r>
          </a:p>
        </p:txBody>
      </p:sp>
      <p:graphicFrame>
        <p:nvGraphicFramePr>
          <p:cNvPr id="6" name="Chart 5">
            <a:extLst>
              <a:ext uri="{FF2B5EF4-FFF2-40B4-BE49-F238E27FC236}">
                <a16:creationId xmlns:a16="http://schemas.microsoft.com/office/drawing/2014/main" id="{259DDA8D-A4FF-9DC6-541D-9260E30D586D}"/>
              </a:ext>
            </a:extLst>
          </p:cNvPr>
          <p:cNvGraphicFramePr>
            <a:graphicFrameLocks/>
          </p:cNvGraphicFramePr>
          <p:nvPr>
            <p:extLst>
              <p:ext uri="{D42A27DB-BD31-4B8C-83A1-F6EECF244321}">
                <p14:modId xmlns:p14="http://schemas.microsoft.com/office/powerpoint/2010/main" val="2693524262"/>
              </p:ext>
            </p:extLst>
          </p:nvPr>
        </p:nvGraphicFramePr>
        <p:xfrm>
          <a:off x="138313" y="1041816"/>
          <a:ext cx="8844322" cy="39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638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fontScale="90000"/>
          </a:bodyPr>
          <a:lstStyle/>
          <a:p>
            <a:r>
              <a:rPr lang="en-US"/>
              <a:t>DCET Outputs (Unit Average Delay Cost) </a:t>
            </a:r>
            <a:br>
              <a:rPr lang="en-US"/>
            </a:br>
            <a:r>
              <a:rPr lang="en-US"/>
              <a:t>	1 minutes of delay for 1 truck</a:t>
            </a:r>
          </a:p>
        </p:txBody>
      </p:sp>
      <p:graphicFrame>
        <p:nvGraphicFramePr>
          <p:cNvPr id="4" name="Chart 3">
            <a:extLst>
              <a:ext uri="{FF2B5EF4-FFF2-40B4-BE49-F238E27FC236}">
                <a16:creationId xmlns:a16="http://schemas.microsoft.com/office/drawing/2014/main" id="{034EBDC0-2A6B-4332-A29C-E420E705B28B}"/>
              </a:ext>
            </a:extLst>
          </p:cNvPr>
          <p:cNvGraphicFramePr>
            <a:graphicFrameLocks/>
          </p:cNvGraphicFramePr>
          <p:nvPr>
            <p:extLst>
              <p:ext uri="{D42A27DB-BD31-4B8C-83A1-F6EECF244321}">
                <p14:modId xmlns:p14="http://schemas.microsoft.com/office/powerpoint/2010/main" val="157801470"/>
              </p:ext>
            </p:extLst>
          </p:nvPr>
        </p:nvGraphicFramePr>
        <p:xfrm>
          <a:off x="221226" y="1013256"/>
          <a:ext cx="8818951" cy="39552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836E00-08CB-8834-8CEB-02DB6056125B}"/>
              </a:ext>
            </a:extLst>
          </p:cNvPr>
          <p:cNvSpPr txBox="1"/>
          <p:nvPr/>
        </p:nvSpPr>
        <p:spPr>
          <a:xfrm>
            <a:off x="7226968" y="2245894"/>
            <a:ext cx="1917032" cy="1754326"/>
          </a:xfrm>
          <a:prstGeom prst="rect">
            <a:avLst/>
          </a:prstGeom>
          <a:noFill/>
        </p:spPr>
        <p:txBody>
          <a:bodyPr wrap="square" rtlCol="0">
            <a:spAutoFit/>
          </a:bodyPr>
          <a:lstStyle/>
          <a:p>
            <a:r>
              <a:rPr lang="en-US" dirty="0">
                <a:solidFill>
                  <a:srgbClr val="160208"/>
                </a:solidFill>
                <a:latin typeface="Arial" panose="020B0604020202020204" pitchFamily="34" charset="0"/>
                <a:cs typeface="Arial" panose="020B0604020202020204" pitchFamily="34" charset="0"/>
              </a:rPr>
              <a:t>Ranking</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Santa Teresa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World Trade</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Zaragoza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Colombia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BOTA</a:t>
            </a:r>
          </a:p>
          <a:p>
            <a:pPr marL="342900" indent="-342900">
              <a:buFont typeface="+mj-lt"/>
              <a:buAutoNum type="arabicPeriod"/>
            </a:pPr>
            <a:r>
              <a:rPr lang="en-US" dirty="0">
                <a:solidFill>
                  <a:srgbClr val="160208"/>
                </a:solidFill>
                <a:latin typeface="Arial" panose="020B0604020202020204" pitchFamily="34" charset="0"/>
                <a:cs typeface="Arial" panose="020B0604020202020204" pitchFamily="34" charset="0"/>
              </a:rPr>
              <a:t>Brownsville</a:t>
            </a:r>
          </a:p>
          <a:p>
            <a:pPr marL="342900" indent="-342900">
              <a:buFont typeface="+mj-lt"/>
              <a:buAutoNum type="arabicPeriod"/>
            </a:pPr>
            <a:endParaRPr lang="en-US" dirty="0">
              <a:solidFill>
                <a:srgbClr val="1602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589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D8475E-B2A1-4989-AD6C-71FCF4C60C34}"/>
              </a:ext>
            </a:extLst>
          </p:cNvPr>
          <p:cNvSpPr>
            <a:spLocks noGrp="1"/>
          </p:cNvSpPr>
          <p:nvPr>
            <p:ph sz="half" idx="2"/>
          </p:nvPr>
        </p:nvSpPr>
        <p:spPr>
          <a:xfrm>
            <a:off x="2857214" y="617906"/>
            <a:ext cx="5668769" cy="4348233"/>
          </a:xfrm>
        </p:spPr>
        <p:txBody>
          <a:bodyPr>
            <a:normAutofit/>
          </a:bodyPr>
          <a:lstStyle/>
          <a:p>
            <a:pPr marL="274313" indent="0">
              <a:buNone/>
            </a:pPr>
            <a:r>
              <a:rPr lang="en-US" sz="1800" b="1" u="sng">
                <a:latin typeface="+mn-lt"/>
              </a:rPr>
              <a:t>Research Team</a:t>
            </a:r>
          </a:p>
          <a:p>
            <a:pPr marL="274313" indent="0">
              <a:buNone/>
            </a:pPr>
            <a:endParaRPr lang="en-US" sz="400">
              <a:latin typeface="+mn-lt"/>
            </a:endParaRPr>
          </a:p>
          <a:p>
            <a:pPr marL="274313" indent="0">
              <a:buNone/>
            </a:pPr>
            <a:r>
              <a:rPr lang="en-US" sz="1800">
                <a:latin typeface="+mn-lt"/>
              </a:rPr>
              <a:t>Rafael Aldrete</a:t>
            </a:r>
          </a:p>
          <a:p>
            <a:pPr marL="273044" lvl="1" indent="184145">
              <a:spcAft>
                <a:spcPts val="600"/>
              </a:spcAft>
              <a:buNone/>
            </a:pPr>
            <a:r>
              <a:rPr lang="en-US">
                <a:latin typeface="+mn-lt"/>
                <a:hlinkClick r:id="rId3"/>
              </a:rPr>
              <a:t>r-aldrete@tti.tamu.edu</a:t>
            </a:r>
            <a:endParaRPr lang="en-US">
              <a:latin typeface="+mn-lt"/>
            </a:endParaRPr>
          </a:p>
          <a:p>
            <a:pPr marL="274313" indent="0">
              <a:buNone/>
            </a:pPr>
            <a:r>
              <a:rPr lang="en-US" sz="1800">
                <a:latin typeface="+mn-lt"/>
              </a:rPr>
              <a:t>Swapnil Samant</a:t>
            </a:r>
          </a:p>
          <a:p>
            <a:pPr marL="273044" lvl="1" indent="184145">
              <a:spcAft>
                <a:spcPts val="600"/>
              </a:spcAft>
              <a:buNone/>
            </a:pPr>
            <a:r>
              <a:rPr lang="en-US">
                <a:latin typeface="+mn-lt"/>
                <a:hlinkClick r:id="rId4"/>
              </a:rPr>
              <a:t>s-samant@tti.tamu.edu</a:t>
            </a:r>
            <a:endParaRPr lang="en-US">
              <a:latin typeface="+mn-lt"/>
            </a:endParaRPr>
          </a:p>
          <a:p>
            <a:pPr marL="274313" indent="0">
              <a:buNone/>
            </a:pPr>
            <a:r>
              <a:rPr lang="en-US" sz="1800">
                <a:latin typeface="+mn-lt"/>
              </a:rPr>
              <a:t>Okan Gurbuz</a:t>
            </a:r>
          </a:p>
          <a:p>
            <a:pPr marL="273044" lvl="1" indent="184145">
              <a:spcAft>
                <a:spcPts val="600"/>
              </a:spcAft>
              <a:buNone/>
            </a:pPr>
            <a:r>
              <a:rPr lang="en-US">
                <a:latin typeface="+mn-lt"/>
                <a:hlinkClick r:id="rId5"/>
              </a:rPr>
              <a:t>o-gurbuz@tti.tamu.edu</a:t>
            </a:r>
            <a:endParaRPr lang="en-US">
              <a:latin typeface="+mn-lt"/>
            </a:endParaRPr>
          </a:p>
          <a:p>
            <a:pPr marL="274313" indent="0">
              <a:buNone/>
            </a:pPr>
            <a:r>
              <a:rPr lang="en-US" sz="1800">
                <a:latin typeface="+mn-lt"/>
              </a:rPr>
              <a:t>Erik Vargas</a:t>
            </a:r>
          </a:p>
          <a:p>
            <a:pPr marL="273044" lvl="1" indent="184145">
              <a:spcAft>
                <a:spcPts val="600"/>
              </a:spcAft>
              <a:buNone/>
            </a:pPr>
            <a:r>
              <a:rPr lang="en-US">
                <a:latin typeface="+mn-lt"/>
                <a:hlinkClick r:id="rId6"/>
              </a:rPr>
              <a:t>e-vargas@tti.tamu.edu</a:t>
            </a:r>
            <a:r>
              <a:rPr lang="en-US">
                <a:latin typeface="+mn-lt"/>
              </a:rPr>
              <a:t> </a:t>
            </a:r>
          </a:p>
        </p:txBody>
      </p:sp>
      <p:sp>
        <p:nvSpPr>
          <p:cNvPr id="2" name="Title 1">
            <a:extLst>
              <a:ext uri="{FF2B5EF4-FFF2-40B4-BE49-F238E27FC236}">
                <a16:creationId xmlns:a16="http://schemas.microsoft.com/office/drawing/2014/main" id="{5A25C85D-5980-4E8A-92F1-01CB503F6D21}"/>
              </a:ext>
            </a:extLst>
          </p:cNvPr>
          <p:cNvSpPr>
            <a:spLocks noGrp="1"/>
          </p:cNvSpPr>
          <p:nvPr>
            <p:ph type="title"/>
          </p:nvPr>
        </p:nvSpPr>
        <p:spPr>
          <a:xfrm>
            <a:off x="137161" y="617906"/>
            <a:ext cx="2301239" cy="2365927"/>
          </a:xfrm>
        </p:spPr>
        <p:txBody>
          <a:bodyPr/>
          <a:lstStyle/>
          <a:p>
            <a:pPr algn="ctr"/>
            <a:r>
              <a:rPr lang="en-US"/>
              <a:t>THANK YOU</a:t>
            </a:r>
          </a:p>
        </p:txBody>
      </p:sp>
      <p:sp>
        <p:nvSpPr>
          <p:cNvPr id="3" name="Content Placeholder 2">
            <a:extLst>
              <a:ext uri="{FF2B5EF4-FFF2-40B4-BE49-F238E27FC236}">
                <a16:creationId xmlns:a16="http://schemas.microsoft.com/office/drawing/2014/main" id="{EB3564B2-7E72-41BA-99E4-88989562C898}"/>
              </a:ext>
            </a:extLst>
          </p:cNvPr>
          <p:cNvSpPr>
            <a:spLocks noGrp="1"/>
          </p:cNvSpPr>
          <p:nvPr>
            <p:ph type="subTitle" idx="1"/>
          </p:nvPr>
        </p:nvSpPr>
        <p:spPr/>
        <p:txBody>
          <a:bodyPr>
            <a:normAutofit/>
          </a:bodyPr>
          <a:lstStyle/>
          <a:p>
            <a:endParaRPr lang="en-US"/>
          </a:p>
          <a:p>
            <a:endParaRPr lang="en-US"/>
          </a:p>
          <a:p>
            <a:endParaRPr lang="en-US"/>
          </a:p>
          <a:p>
            <a:endParaRPr lang="en-US"/>
          </a:p>
          <a:p>
            <a:endParaRPr lang="en-US"/>
          </a:p>
          <a:p>
            <a:endParaRPr lang="en-US"/>
          </a:p>
          <a:p>
            <a:endParaRPr lang="en-US"/>
          </a:p>
          <a:p>
            <a:endParaRPr lang="en-US"/>
          </a:p>
        </p:txBody>
      </p:sp>
      <p:pic>
        <p:nvPicPr>
          <p:cNvPr id="7" name="Graphic 6" descr="Employee badge">
            <a:extLst>
              <a:ext uri="{FF2B5EF4-FFF2-40B4-BE49-F238E27FC236}">
                <a16:creationId xmlns:a16="http://schemas.microsoft.com/office/drawing/2014/main" id="{61D0BF2E-020E-4EEC-A769-71883134BD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9411" y="3334512"/>
            <a:ext cx="1316736" cy="1316736"/>
          </a:xfrm>
          <a:prstGeom prst="rect">
            <a:avLst/>
          </a:prstGeom>
        </p:spPr>
      </p:pic>
    </p:spTree>
    <p:extLst>
      <p:ext uri="{BB962C8B-B14F-4D97-AF65-F5344CB8AC3E}">
        <p14:creationId xmlns:p14="http://schemas.microsoft.com/office/powerpoint/2010/main" val="255761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56DA536-3607-2D24-11D2-CDE3F2508B2C}"/>
              </a:ext>
            </a:extLst>
          </p:cNvPr>
          <p:cNvGraphicFramePr>
            <a:graphicFrameLocks/>
          </p:cNvGraphicFramePr>
          <p:nvPr>
            <p:extLst>
              <p:ext uri="{D42A27DB-BD31-4B8C-83A1-F6EECF244321}">
                <p14:modId xmlns:p14="http://schemas.microsoft.com/office/powerpoint/2010/main" val="1337171059"/>
              </p:ext>
            </p:extLst>
          </p:nvPr>
        </p:nvGraphicFramePr>
        <p:xfrm>
          <a:off x="0" y="914401"/>
          <a:ext cx="91440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Commercial Vehicle Volumes </a:t>
            </a:r>
          </a:p>
        </p:txBody>
      </p:sp>
      <p:pic>
        <p:nvPicPr>
          <p:cNvPr id="25" name="Picture 24">
            <a:extLst>
              <a:ext uri="{FF2B5EF4-FFF2-40B4-BE49-F238E27FC236}">
                <a16:creationId xmlns:a16="http://schemas.microsoft.com/office/drawing/2014/main" id="{B533C063-A1F6-9732-BCE2-5A1F64C8E219}"/>
              </a:ext>
            </a:extLst>
          </p:cNvPr>
          <p:cNvPicPr>
            <a:picLocks noChangeAspect="1"/>
          </p:cNvPicPr>
          <p:nvPr/>
        </p:nvPicPr>
        <p:blipFill rotWithShape="1">
          <a:blip r:embed="rId4"/>
          <a:srcRect l="7209" t="18144" r="6677" b="19102"/>
          <a:stretch/>
        </p:blipFill>
        <p:spPr>
          <a:xfrm>
            <a:off x="7472518" y="815243"/>
            <a:ext cx="1584276" cy="640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674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Just-in-time details-total weight (kg)</a:t>
            </a:r>
          </a:p>
        </p:txBody>
      </p:sp>
      <p:graphicFrame>
        <p:nvGraphicFramePr>
          <p:cNvPr id="5" name="Chart 4">
            <a:extLst>
              <a:ext uri="{FF2B5EF4-FFF2-40B4-BE49-F238E27FC236}">
                <a16:creationId xmlns:a16="http://schemas.microsoft.com/office/drawing/2014/main" id="{059D141D-48D8-4603-ADCF-9ED3C46C3909}"/>
              </a:ext>
            </a:extLst>
          </p:cNvPr>
          <p:cNvGraphicFramePr>
            <a:graphicFrameLocks/>
          </p:cNvGraphicFramePr>
          <p:nvPr>
            <p:extLst>
              <p:ext uri="{D42A27DB-BD31-4B8C-83A1-F6EECF244321}">
                <p14:modId xmlns:p14="http://schemas.microsoft.com/office/powerpoint/2010/main" val="3513337377"/>
              </p:ext>
            </p:extLst>
          </p:nvPr>
        </p:nvGraphicFramePr>
        <p:xfrm>
          <a:off x="1" y="914400"/>
          <a:ext cx="9144000"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930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a:t>Just-in-time details-unit price ($/kg)</a:t>
            </a:r>
          </a:p>
        </p:txBody>
      </p:sp>
      <p:graphicFrame>
        <p:nvGraphicFramePr>
          <p:cNvPr id="3" name="Chart 2">
            <a:extLst>
              <a:ext uri="{FF2B5EF4-FFF2-40B4-BE49-F238E27FC236}">
                <a16:creationId xmlns:a16="http://schemas.microsoft.com/office/drawing/2014/main" id="{79D5442A-6D95-70F5-F2B1-32D6D12528C5}"/>
              </a:ext>
            </a:extLst>
          </p:cNvPr>
          <p:cNvGraphicFramePr>
            <a:graphicFrameLocks/>
          </p:cNvGraphicFramePr>
          <p:nvPr>
            <p:extLst>
              <p:ext uri="{D42A27DB-BD31-4B8C-83A1-F6EECF244321}">
                <p14:modId xmlns:p14="http://schemas.microsoft.com/office/powerpoint/2010/main" val="1248098763"/>
              </p:ext>
            </p:extLst>
          </p:nvPr>
        </p:nvGraphicFramePr>
        <p:xfrm>
          <a:off x="0" y="914400"/>
          <a:ext cx="9144000" cy="4229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29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Commercial Vehicle Volumes (No. of trucks)</a:t>
            </a:r>
          </a:p>
        </p:txBody>
      </p:sp>
      <p:graphicFrame>
        <p:nvGraphicFramePr>
          <p:cNvPr id="3" name="Chart 2">
            <a:extLst>
              <a:ext uri="{FF2B5EF4-FFF2-40B4-BE49-F238E27FC236}">
                <a16:creationId xmlns:a16="http://schemas.microsoft.com/office/drawing/2014/main" id="{895B6522-2E27-A170-E075-CC2354BF072D}"/>
              </a:ext>
            </a:extLst>
          </p:cNvPr>
          <p:cNvGraphicFramePr>
            <a:graphicFrameLocks/>
          </p:cNvGraphicFramePr>
          <p:nvPr>
            <p:extLst>
              <p:ext uri="{D42A27DB-BD31-4B8C-83A1-F6EECF244321}">
                <p14:modId xmlns:p14="http://schemas.microsoft.com/office/powerpoint/2010/main" val="4131897507"/>
              </p:ext>
            </p:extLst>
          </p:nvPr>
        </p:nvGraphicFramePr>
        <p:xfrm>
          <a:off x="0" y="914399"/>
          <a:ext cx="9143999" cy="4229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27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916FA4F-4C45-E687-26B9-2420DB8107C6}"/>
              </a:ext>
            </a:extLst>
          </p:cNvPr>
          <p:cNvGraphicFramePr>
            <a:graphicFrameLocks/>
          </p:cNvGraphicFramePr>
          <p:nvPr>
            <p:extLst>
              <p:ext uri="{D42A27DB-BD31-4B8C-83A1-F6EECF244321}">
                <p14:modId xmlns:p14="http://schemas.microsoft.com/office/powerpoint/2010/main" val="4020614652"/>
              </p:ext>
            </p:extLst>
          </p:nvPr>
        </p:nvGraphicFramePr>
        <p:xfrm>
          <a:off x="-1" y="914400"/>
          <a:ext cx="9144001"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normAutofit fontScale="90000"/>
          </a:bodyPr>
          <a:lstStyle/>
          <a:p>
            <a:r>
              <a:rPr lang="en-US"/>
              <a:t>Commercial Vehicle Volumes (with loaded truck rates) </a:t>
            </a:r>
          </a:p>
        </p:txBody>
      </p:sp>
    </p:spTree>
    <p:extLst>
      <p:ext uri="{BB962C8B-B14F-4D97-AF65-F5344CB8AC3E}">
        <p14:creationId xmlns:p14="http://schemas.microsoft.com/office/powerpoint/2010/main" val="402761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94FDF8A-C877-2555-D32C-BAAF203005B7}"/>
              </a:ext>
            </a:extLst>
          </p:cNvPr>
          <p:cNvGraphicFramePr>
            <a:graphicFrameLocks/>
          </p:cNvGraphicFramePr>
          <p:nvPr>
            <p:extLst>
              <p:ext uri="{D42A27DB-BD31-4B8C-83A1-F6EECF244321}">
                <p14:modId xmlns:p14="http://schemas.microsoft.com/office/powerpoint/2010/main" val="1434916"/>
              </p:ext>
            </p:extLst>
          </p:nvPr>
        </p:nvGraphicFramePr>
        <p:xfrm>
          <a:off x="199380" y="966311"/>
          <a:ext cx="8710864" cy="39669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Average Crossing Times</a:t>
            </a:r>
          </a:p>
        </p:txBody>
      </p:sp>
      <p:pic>
        <p:nvPicPr>
          <p:cNvPr id="9" name="Picture 8" descr="A picture containing text, black, orange&#10;&#10;Description automatically generated">
            <a:extLst>
              <a:ext uri="{FF2B5EF4-FFF2-40B4-BE49-F238E27FC236}">
                <a16:creationId xmlns:a16="http://schemas.microsoft.com/office/drawing/2014/main" id="{A26CB015-CCF0-B247-A16C-9890A7E85277}"/>
              </a:ext>
            </a:extLst>
          </p:cNvPr>
          <p:cNvPicPr>
            <a:picLocks noChangeAspect="1"/>
          </p:cNvPicPr>
          <p:nvPr/>
        </p:nvPicPr>
        <p:blipFill>
          <a:blip r:embed="rId4"/>
          <a:stretch>
            <a:fillRect/>
          </a:stretch>
        </p:blipFill>
        <p:spPr>
          <a:xfrm>
            <a:off x="7260476" y="700523"/>
            <a:ext cx="1786126" cy="479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81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t>Crossing Times</a:t>
            </a:r>
          </a:p>
        </p:txBody>
      </p:sp>
      <p:graphicFrame>
        <p:nvGraphicFramePr>
          <p:cNvPr id="3" name="Table 3">
            <a:extLst>
              <a:ext uri="{FF2B5EF4-FFF2-40B4-BE49-F238E27FC236}">
                <a16:creationId xmlns:a16="http://schemas.microsoft.com/office/drawing/2014/main" id="{DE20124B-B6A3-70E6-1991-EB89C94AD410}"/>
              </a:ext>
            </a:extLst>
          </p:cNvPr>
          <p:cNvGraphicFramePr>
            <a:graphicFrameLocks noGrp="1"/>
          </p:cNvGraphicFramePr>
          <p:nvPr>
            <p:extLst>
              <p:ext uri="{D42A27DB-BD31-4B8C-83A1-F6EECF244321}">
                <p14:modId xmlns:p14="http://schemas.microsoft.com/office/powerpoint/2010/main" val="3065989675"/>
              </p:ext>
            </p:extLst>
          </p:nvPr>
        </p:nvGraphicFramePr>
        <p:xfrm>
          <a:off x="221567" y="914400"/>
          <a:ext cx="8700865" cy="4051358"/>
        </p:xfrm>
        <a:graphic>
          <a:graphicData uri="http://schemas.openxmlformats.org/drawingml/2006/table">
            <a:tbl>
              <a:tblPr firstRow="1" bandRow="1">
                <a:tableStyleId>{5C22544A-7EE6-4342-B048-85BDC9FD1C3A}</a:tableStyleId>
              </a:tblPr>
              <a:tblGrid>
                <a:gridCol w="1987947">
                  <a:extLst>
                    <a:ext uri="{9D8B030D-6E8A-4147-A177-3AD203B41FA5}">
                      <a16:colId xmlns:a16="http://schemas.microsoft.com/office/drawing/2014/main" val="4222658132"/>
                    </a:ext>
                  </a:extLst>
                </a:gridCol>
                <a:gridCol w="1606347">
                  <a:extLst>
                    <a:ext uri="{9D8B030D-6E8A-4147-A177-3AD203B41FA5}">
                      <a16:colId xmlns:a16="http://schemas.microsoft.com/office/drawing/2014/main" val="2738589607"/>
                    </a:ext>
                  </a:extLst>
                </a:gridCol>
                <a:gridCol w="1626225">
                  <a:extLst>
                    <a:ext uri="{9D8B030D-6E8A-4147-A177-3AD203B41FA5}">
                      <a16:colId xmlns:a16="http://schemas.microsoft.com/office/drawing/2014/main" val="3173190422"/>
                    </a:ext>
                  </a:extLst>
                </a:gridCol>
                <a:gridCol w="1740173">
                  <a:extLst>
                    <a:ext uri="{9D8B030D-6E8A-4147-A177-3AD203B41FA5}">
                      <a16:colId xmlns:a16="http://schemas.microsoft.com/office/drawing/2014/main" val="1265093738"/>
                    </a:ext>
                  </a:extLst>
                </a:gridCol>
                <a:gridCol w="1740173">
                  <a:extLst>
                    <a:ext uri="{9D8B030D-6E8A-4147-A177-3AD203B41FA5}">
                      <a16:colId xmlns:a16="http://schemas.microsoft.com/office/drawing/2014/main" val="930249926"/>
                    </a:ext>
                  </a:extLst>
                </a:gridCol>
              </a:tblGrid>
              <a:tr h="628832">
                <a:tc>
                  <a:txBody>
                    <a:bodyPr/>
                    <a:lstStyle/>
                    <a:p>
                      <a:r>
                        <a:rPr lang="en-US" sz="1600">
                          <a:latin typeface="Arial" panose="020B0604020202020204" pitchFamily="34" charset="0"/>
                          <a:cs typeface="Arial" panose="020B0604020202020204" pitchFamily="34" charset="0"/>
                        </a:rPr>
                        <a:t>LPOE</a:t>
                      </a:r>
                    </a:p>
                  </a:txBody>
                  <a:tcPr/>
                </a:tc>
                <a:tc>
                  <a:txBody>
                    <a:bodyPr/>
                    <a:lstStyle/>
                    <a:p>
                      <a:pPr algn="ctr"/>
                      <a:r>
                        <a:rPr lang="en-US" sz="1600">
                          <a:latin typeface="Arial" panose="020B0604020202020204" pitchFamily="34" charset="0"/>
                          <a:cs typeface="Arial" panose="020B0604020202020204" pitchFamily="34" charset="0"/>
                        </a:rPr>
                        <a:t>Average</a:t>
                      </a:r>
                    </a:p>
                    <a:p>
                      <a:pPr algn="ctr"/>
                      <a:r>
                        <a:rPr lang="en-US" sz="1600">
                          <a:latin typeface="Arial" panose="020B0604020202020204" pitchFamily="34" charset="0"/>
                          <a:cs typeface="Arial" panose="020B0604020202020204" pitchFamily="34" charset="0"/>
                        </a:rPr>
                        <a:t>Standard</a:t>
                      </a:r>
                    </a:p>
                  </a:txBody>
                  <a:tcPr/>
                </a:tc>
                <a:tc>
                  <a:txBody>
                    <a:bodyPr/>
                    <a:lstStyle/>
                    <a:p>
                      <a:pPr algn="ctr"/>
                      <a:r>
                        <a:rPr lang="en-US" sz="1600">
                          <a:latin typeface="Arial" panose="020B0604020202020204" pitchFamily="34" charset="0"/>
                          <a:cs typeface="Arial" panose="020B0604020202020204" pitchFamily="34" charset="0"/>
                        </a:rPr>
                        <a:t>Average </a:t>
                      </a:r>
                    </a:p>
                    <a:p>
                      <a:pPr algn="ctr"/>
                      <a:r>
                        <a:rPr lang="en-US" sz="1600">
                          <a:latin typeface="Arial" panose="020B0604020202020204" pitchFamily="34" charset="0"/>
                          <a:cs typeface="Arial" panose="020B0604020202020204" pitchFamily="34" charset="0"/>
                        </a:rPr>
                        <a:t>FAST</a:t>
                      </a:r>
                    </a:p>
                  </a:txBody>
                  <a:tcPr/>
                </a:tc>
                <a:tc>
                  <a:txBody>
                    <a:bodyPr/>
                    <a:lstStyle/>
                    <a:p>
                      <a:pPr algn="ctr"/>
                      <a:r>
                        <a:rPr lang="en-US" sz="1600">
                          <a:latin typeface="Arial" panose="020B0604020202020204" pitchFamily="34" charset="0"/>
                          <a:cs typeface="Arial" panose="020B0604020202020204" pitchFamily="34" charset="0"/>
                        </a:rPr>
                        <a:t>Median </a:t>
                      </a:r>
                    </a:p>
                    <a:p>
                      <a:pPr algn="ctr"/>
                      <a:r>
                        <a:rPr lang="en-US" sz="1600">
                          <a:latin typeface="Arial" panose="020B0604020202020204" pitchFamily="34" charset="0"/>
                          <a:cs typeface="Arial" panose="020B0604020202020204" pitchFamily="34" charset="0"/>
                        </a:rPr>
                        <a:t>Standard</a:t>
                      </a:r>
                    </a:p>
                  </a:txBody>
                  <a:tcPr/>
                </a:tc>
                <a:tc>
                  <a:txBody>
                    <a:bodyPr/>
                    <a:lstStyle/>
                    <a:p>
                      <a:pPr algn="ctr"/>
                      <a:r>
                        <a:rPr lang="en-US" sz="1600">
                          <a:latin typeface="Arial" panose="020B0604020202020204" pitchFamily="34" charset="0"/>
                          <a:cs typeface="Arial" panose="020B0604020202020204" pitchFamily="34" charset="0"/>
                        </a:rPr>
                        <a:t>Median </a:t>
                      </a:r>
                    </a:p>
                    <a:p>
                      <a:pPr algn="ctr"/>
                      <a:r>
                        <a:rPr lang="en-US" sz="1600">
                          <a:latin typeface="Arial" panose="020B0604020202020204" pitchFamily="34" charset="0"/>
                          <a:cs typeface="Arial" panose="020B0604020202020204" pitchFamily="34" charset="0"/>
                        </a:rPr>
                        <a:t>FAST</a:t>
                      </a:r>
                    </a:p>
                  </a:txBody>
                  <a:tcPr/>
                </a:tc>
                <a:extLst>
                  <a:ext uri="{0D108BD9-81ED-4DB2-BD59-A6C34878D82A}">
                    <a16:rowId xmlns:a16="http://schemas.microsoft.com/office/drawing/2014/main" val="526171082"/>
                  </a:ext>
                </a:extLst>
              </a:tr>
              <a:tr h="570421">
                <a:tc>
                  <a:txBody>
                    <a:bodyPr/>
                    <a:lstStyle/>
                    <a:p>
                      <a:pPr algn="l"/>
                      <a:r>
                        <a:rPr lang="en-US" sz="1600">
                          <a:latin typeface="Arial" panose="020B0604020202020204" pitchFamily="34" charset="0"/>
                          <a:cs typeface="Arial" panose="020B0604020202020204" pitchFamily="34" charset="0"/>
                        </a:rPr>
                        <a:t>BOTA</a:t>
                      </a:r>
                    </a:p>
                  </a:txBody>
                  <a:tcPr anchor="ctr"/>
                </a:tc>
                <a:tc>
                  <a:txBody>
                    <a:bodyPr/>
                    <a:lstStyle/>
                    <a:p>
                      <a:pPr algn="ctr"/>
                      <a:r>
                        <a:rPr lang="en-US" sz="1600">
                          <a:latin typeface="Arial" panose="020B0604020202020204" pitchFamily="34" charset="0"/>
                          <a:cs typeface="Arial" panose="020B0604020202020204" pitchFamily="34" charset="0"/>
                        </a:rPr>
                        <a:t>90 min.</a:t>
                      </a:r>
                    </a:p>
                  </a:txBody>
                  <a:tcPr anchor="ctr"/>
                </a:tc>
                <a:tc>
                  <a:txBody>
                    <a:bodyPr/>
                    <a:lstStyle/>
                    <a:p>
                      <a:pPr algn="ctr"/>
                      <a:r>
                        <a:rPr lang="en-US" sz="1600">
                          <a:latin typeface="Arial" panose="020B0604020202020204" pitchFamily="34" charset="0"/>
                          <a:cs typeface="Arial" panose="020B0604020202020204" pitchFamily="34" charset="0"/>
                        </a:rPr>
                        <a:t>89 min.</a:t>
                      </a:r>
                    </a:p>
                  </a:txBody>
                  <a:tcPr anchor="ctr"/>
                </a:tc>
                <a:tc>
                  <a:txBody>
                    <a:bodyPr/>
                    <a:lstStyle/>
                    <a:p>
                      <a:pPr algn="ctr"/>
                      <a:r>
                        <a:rPr lang="en-US" sz="1600">
                          <a:latin typeface="Arial" panose="020B0604020202020204" pitchFamily="34" charset="0"/>
                          <a:cs typeface="Arial" panose="020B0604020202020204" pitchFamily="34" charset="0"/>
                        </a:rPr>
                        <a:t>65 min.</a:t>
                      </a:r>
                    </a:p>
                  </a:txBody>
                  <a:tcPr anchor="ctr"/>
                </a:tc>
                <a:tc>
                  <a:txBody>
                    <a:bodyPr/>
                    <a:lstStyle/>
                    <a:p>
                      <a:pPr algn="ctr"/>
                      <a:r>
                        <a:rPr lang="en-US" sz="1600">
                          <a:latin typeface="Arial" panose="020B0604020202020204" pitchFamily="34" charset="0"/>
                          <a:cs typeface="Arial" panose="020B0604020202020204" pitchFamily="34" charset="0"/>
                        </a:rPr>
                        <a:t>58 min.</a:t>
                      </a:r>
                    </a:p>
                  </a:txBody>
                  <a:tcPr anchor="ctr"/>
                </a:tc>
                <a:extLst>
                  <a:ext uri="{0D108BD9-81ED-4DB2-BD59-A6C34878D82A}">
                    <a16:rowId xmlns:a16="http://schemas.microsoft.com/office/drawing/2014/main" val="1438229551"/>
                  </a:ext>
                </a:extLst>
              </a:tr>
              <a:tr h="570421">
                <a:tc>
                  <a:txBody>
                    <a:bodyPr/>
                    <a:lstStyle/>
                    <a:p>
                      <a:pPr algn="l"/>
                      <a:r>
                        <a:rPr lang="en-US" sz="1600">
                          <a:latin typeface="Arial" panose="020B0604020202020204" pitchFamily="34" charset="0"/>
                          <a:cs typeface="Arial" panose="020B0604020202020204" pitchFamily="34" charset="0"/>
                        </a:rPr>
                        <a:t>Brownsville</a:t>
                      </a:r>
                    </a:p>
                  </a:txBody>
                  <a:tcPr anchor="ctr"/>
                </a:tc>
                <a:tc>
                  <a:txBody>
                    <a:bodyPr/>
                    <a:lstStyle/>
                    <a:p>
                      <a:pPr algn="ctr"/>
                      <a:r>
                        <a:rPr lang="en-US" sz="1600">
                          <a:latin typeface="Arial" panose="020B0604020202020204" pitchFamily="34" charset="0"/>
                          <a:cs typeface="Arial" panose="020B0604020202020204" pitchFamily="34" charset="0"/>
                        </a:rPr>
                        <a:t>52 min.</a:t>
                      </a:r>
                    </a:p>
                  </a:txBody>
                  <a:tcPr anchor="ctr"/>
                </a:tc>
                <a:tc>
                  <a:txBody>
                    <a:bodyPr/>
                    <a:lstStyle/>
                    <a:p>
                      <a:pPr algn="ctr"/>
                      <a:r>
                        <a:rPr lang="en-US" sz="1600">
                          <a:latin typeface="Arial" panose="020B0604020202020204" pitchFamily="34" charset="0"/>
                          <a:cs typeface="Arial" panose="020B0604020202020204" pitchFamily="34" charset="0"/>
                        </a:rPr>
                        <a:t>38 min.</a:t>
                      </a:r>
                    </a:p>
                  </a:txBody>
                  <a:tcPr anchor="ctr"/>
                </a:tc>
                <a:tc>
                  <a:txBody>
                    <a:bodyPr/>
                    <a:lstStyle/>
                    <a:p>
                      <a:pPr algn="ctr"/>
                      <a:r>
                        <a:rPr lang="en-US" sz="1600">
                          <a:latin typeface="Arial" panose="020B0604020202020204" pitchFamily="34" charset="0"/>
                          <a:cs typeface="Arial" panose="020B0604020202020204" pitchFamily="34" charset="0"/>
                        </a:rPr>
                        <a:t>45 min.</a:t>
                      </a:r>
                    </a:p>
                  </a:txBody>
                  <a:tcPr anchor="ctr"/>
                </a:tc>
                <a:tc>
                  <a:txBody>
                    <a:bodyPr/>
                    <a:lstStyle/>
                    <a:p>
                      <a:pPr algn="ctr"/>
                      <a:r>
                        <a:rPr lang="en-US" sz="1600">
                          <a:latin typeface="Arial" panose="020B0604020202020204" pitchFamily="34" charset="0"/>
                          <a:cs typeface="Arial" panose="020B0604020202020204" pitchFamily="34" charset="0"/>
                        </a:rPr>
                        <a:t>32 min.</a:t>
                      </a:r>
                    </a:p>
                  </a:txBody>
                  <a:tcPr anchor="ctr"/>
                </a:tc>
                <a:extLst>
                  <a:ext uri="{0D108BD9-81ED-4DB2-BD59-A6C34878D82A}">
                    <a16:rowId xmlns:a16="http://schemas.microsoft.com/office/drawing/2014/main" val="1453811425"/>
                  </a:ext>
                </a:extLst>
              </a:tr>
              <a:tr h="570421">
                <a:tc>
                  <a:txBody>
                    <a:bodyPr/>
                    <a:lstStyle/>
                    <a:p>
                      <a:pPr algn="l"/>
                      <a:r>
                        <a:rPr lang="en-US" sz="1600">
                          <a:latin typeface="Arial" panose="020B0604020202020204" pitchFamily="34" charset="0"/>
                          <a:cs typeface="Arial" panose="020B0604020202020204" pitchFamily="34" charset="0"/>
                        </a:rPr>
                        <a:t>Colombia</a:t>
                      </a:r>
                    </a:p>
                  </a:txBody>
                  <a:tcPr anchor="ctr"/>
                </a:tc>
                <a:tc>
                  <a:txBody>
                    <a:bodyPr/>
                    <a:lstStyle/>
                    <a:p>
                      <a:pPr algn="ctr"/>
                      <a:r>
                        <a:rPr lang="en-US" sz="1600">
                          <a:latin typeface="Arial" panose="020B0604020202020204" pitchFamily="34" charset="0"/>
                          <a:cs typeface="Arial" panose="020B0604020202020204" pitchFamily="34" charset="0"/>
                        </a:rPr>
                        <a:t>76 min.</a:t>
                      </a:r>
                    </a:p>
                  </a:txBody>
                  <a:tcPr anchor="ctr"/>
                </a:tc>
                <a:tc>
                  <a:txBody>
                    <a:bodyPr/>
                    <a:lstStyle/>
                    <a:p>
                      <a:pPr algn="ctr"/>
                      <a:r>
                        <a:rPr lang="en-US" sz="1600">
                          <a:latin typeface="Arial" panose="020B0604020202020204" pitchFamily="34" charset="0"/>
                          <a:cs typeface="Arial" panose="020B0604020202020204" pitchFamily="34" charset="0"/>
                        </a:rPr>
                        <a:t>74 min.</a:t>
                      </a:r>
                    </a:p>
                  </a:txBody>
                  <a:tcPr anchor="ctr"/>
                </a:tc>
                <a:tc>
                  <a:txBody>
                    <a:bodyPr/>
                    <a:lstStyle/>
                    <a:p>
                      <a:pPr algn="ctr"/>
                      <a:r>
                        <a:rPr lang="en-US" sz="1600">
                          <a:latin typeface="Arial" panose="020B0604020202020204" pitchFamily="34" charset="0"/>
                          <a:cs typeface="Arial" panose="020B0604020202020204" pitchFamily="34" charset="0"/>
                        </a:rPr>
                        <a:t>44 min.</a:t>
                      </a:r>
                    </a:p>
                  </a:txBody>
                  <a:tcPr anchor="ctr"/>
                </a:tc>
                <a:tc>
                  <a:txBody>
                    <a:bodyPr/>
                    <a:lstStyle/>
                    <a:p>
                      <a:pPr algn="ctr"/>
                      <a:r>
                        <a:rPr lang="en-US" sz="1600">
                          <a:latin typeface="Arial" panose="020B0604020202020204" pitchFamily="34" charset="0"/>
                          <a:cs typeface="Arial" panose="020B0604020202020204" pitchFamily="34" charset="0"/>
                        </a:rPr>
                        <a:t>31 min.</a:t>
                      </a:r>
                    </a:p>
                  </a:txBody>
                  <a:tcPr anchor="ctr"/>
                </a:tc>
                <a:extLst>
                  <a:ext uri="{0D108BD9-81ED-4DB2-BD59-A6C34878D82A}">
                    <a16:rowId xmlns:a16="http://schemas.microsoft.com/office/drawing/2014/main" val="3962693499"/>
                  </a:ext>
                </a:extLst>
              </a:tr>
              <a:tr h="570421">
                <a:tc>
                  <a:txBody>
                    <a:bodyPr/>
                    <a:lstStyle/>
                    <a:p>
                      <a:pPr algn="l"/>
                      <a:r>
                        <a:rPr lang="en-US" sz="1600" dirty="0">
                          <a:latin typeface="Arial" panose="020B0604020202020204" pitchFamily="34" charset="0"/>
                          <a:cs typeface="Arial" panose="020B0604020202020204" pitchFamily="34" charset="0"/>
                        </a:rPr>
                        <a:t>Santa Teresa</a:t>
                      </a:r>
                    </a:p>
                  </a:txBody>
                  <a:tcPr anchor="ctr"/>
                </a:tc>
                <a:tc>
                  <a:txBody>
                    <a:bodyPr/>
                    <a:lstStyle/>
                    <a:p>
                      <a:pPr algn="ctr"/>
                      <a:r>
                        <a:rPr lang="en-US" sz="1600" dirty="0">
                          <a:latin typeface="Arial" panose="020B0604020202020204" pitchFamily="34" charset="0"/>
                          <a:cs typeface="Arial" panose="020B0604020202020204" pitchFamily="34" charset="0"/>
                        </a:rPr>
                        <a:t>52 min.</a:t>
                      </a:r>
                    </a:p>
                  </a:txBody>
                  <a:tcPr anchor="ctr"/>
                </a:tc>
                <a:tc>
                  <a:txBody>
                    <a:bodyPr/>
                    <a:lstStyle/>
                    <a:p>
                      <a:pPr algn="ctr"/>
                      <a:r>
                        <a:rPr lang="en-US" sz="1600" dirty="0">
                          <a:latin typeface="Arial" panose="020B0604020202020204" pitchFamily="34" charset="0"/>
                          <a:cs typeface="Arial" panose="020B0604020202020204" pitchFamily="34" charset="0"/>
                        </a:rPr>
                        <a:t>34 min.</a:t>
                      </a:r>
                    </a:p>
                  </a:txBody>
                  <a:tcPr anchor="ctr"/>
                </a:tc>
                <a:tc>
                  <a:txBody>
                    <a:bodyPr/>
                    <a:lstStyle/>
                    <a:p>
                      <a:pPr algn="ctr"/>
                      <a:r>
                        <a:rPr lang="en-US" sz="1600" dirty="0">
                          <a:latin typeface="Arial" panose="020B0604020202020204" pitchFamily="34" charset="0"/>
                          <a:cs typeface="Arial" panose="020B0604020202020204" pitchFamily="34" charset="0"/>
                        </a:rPr>
                        <a:t>25 min.</a:t>
                      </a:r>
                    </a:p>
                  </a:txBody>
                  <a:tcPr anchor="ctr"/>
                </a:tc>
                <a:tc>
                  <a:txBody>
                    <a:bodyPr/>
                    <a:lstStyle/>
                    <a:p>
                      <a:pPr algn="ctr"/>
                      <a:r>
                        <a:rPr lang="en-US" sz="1600" dirty="0">
                          <a:latin typeface="Arial" panose="020B0604020202020204" pitchFamily="34" charset="0"/>
                          <a:cs typeface="Arial" panose="020B0604020202020204" pitchFamily="34" charset="0"/>
                        </a:rPr>
                        <a:t>23 min.</a:t>
                      </a:r>
                    </a:p>
                  </a:txBody>
                  <a:tcPr anchor="ctr"/>
                </a:tc>
                <a:extLst>
                  <a:ext uri="{0D108BD9-81ED-4DB2-BD59-A6C34878D82A}">
                    <a16:rowId xmlns:a16="http://schemas.microsoft.com/office/drawing/2014/main" val="895884838"/>
                  </a:ext>
                </a:extLst>
              </a:tr>
              <a:tr h="570421">
                <a:tc>
                  <a:txBody>
                    <a:bodyPr/>
                    <a:lstStyle/>
                    <a:p>
                      <a:pPr algn="l"/>
                      <a:r>
                        <a:rPr lang="en-US" sz="1600">
                          <a:latin typeface="Arial" panose="020B0604020202020204" pitchFamily="34" charset="0"/>
                          <a:cs typeface="Arial" panose="020B0604020202020204" pitchFamily="34" charset="0"/>
                        </a:rPr>
                        <a:t>World Trade Bridge</a:t>
                      </a:r>
                    </a:p>
                  </a:txBody>
                  <a:tcPr anchor="ctr"/>
                </a:tc>
                <a:tc>
                  <a:txBody>
                    <a:bodyPr/>
                    <a:lstStyle/>
                    <a:p>
                      <a:pPr algn="ctr"/>
                      <a:r>
                        <a:rPr lang="en-US" sz="1600">
                          <a:latin typeface="Arial" panose="020B0604020202020204" pitchFamily="34" charset="0"/>
                          <a:cs typeface="Arial" panose="020B0604020202020204" pitchFamily="34" charset="0"/>
                        </a:rPr>
                        <a:t>87 min.</a:t>
                      </a:r>
                    </a:p>
                  </a:txBody>
                  <a:tcPr anchor="ctr"/>
                </a:tc>
                <a:tc>
                  <a:txBody>
                    <a:bodyPr/>
                    <a:lstStyle/>
                    <a:p>
                      <a:pPr algn="ctr"/>
                      <a:r>
                        <a:rPr lang="en-US" sz="1600">
                          <a:latin typeface="Arial" panose="020B0604020202020204" pitchFamily="34" charset="0"/>
                          <a:cs typeface="Arial" panose="020B0604020202020204" pitchFamily="34" charset="0"/>
                        </a:rPr>
                        <a:t>86 min.</a:t>
                      </a:r>
                    </a:p>
                  </a:txBody>
                  <a:tcPr anchor="ctr"/>
                </a:tc>
                <a:tc>
                  <a:txBody>
                    <a:bodyPr/>
                    <a:lstStyle/>
                    <a:p>
                      <a:pPr algn="ctr"/>
                      <a:r>
                        <a:rPr lang="en-US" sz="1600">
                          <a:latin typeface="Arial" panose="020B0604020202020204" pitchFamily="34" charset="0"/>
                          <a:cs typeface="Arial" panose="020B0604020202020204" pitchFamily="34" charset="0"/>
                        </a:rPr>
                        <a:t>70 min.</a:t>
                      </a:r>
                    </a:p>
                  </a:txBody>
                  <a:tcPr anchor="ctr"/>
                </a:tc>
                <a:tc>
                  <a:txBody>
                    <a:bodyPr/>
                    <a:lstStyle/>
                    <a:p>
                      <a:pPr algn="ctr"/>
                      <a:r>
                        <a:rPr lang="en-US" sz="1600">
                          <a:latin typeface="Arial" panose="020B0604020202020204" pitchFamily="34" charset="0"/>
                          <a:cs typeface="Arial" panose="020B0604020202020204" pitchFamily="34" charset="0"/>
                        </a:rPr>
                        <a:t>70 min.</a:t>
                      </a:r>
                    </a:p>
                  </a:txBody>
                  <a:tcPr anchor="ctr"/>
                </a:tc>
                <a:extLst>
                  <a:ext uri="{0D108BD9-81ED-4DB2-BD59-A6C34878D82A}">
                    <a16:rowId xmlns:a16="http://schemas.microsoft.com/office/drawing/2014/main" val="3026215268"/>
                  </a:ext>
                </a:extLst>
              </a:tr>
              <a:tr h="570421">
                <a:tc>
                  <a:txBody>
                    <a:bodyPr/>
                    <a:lstStyle/>
                    <a:p>
                      <a:pPr algn="l"/>
                      <a:r>
                        <a:rPr lang="en-US" sz="1600">
                          <a:latin typeface="Arial" panose="020B0604020202020204" pitchFamily="34" charset="0"/>
                          <a:cs typeface="Arial" panose="020B0604020202020204" pitchFamily="34" charset="0"/>
                        </a:rPr>
                        <a:t>Zaragoza</a:t>
                      </a:r>
                    </a:p>
                  </a:txBody>
                  <a:tcPr anchor="ctr"/>
                </a:tc>
                <a:tc>
                  <a:txBody>
                    <a:bodyPr/>
                    <a:lstStyle/>
                    <a:p>
                      <a:pPr algn="ctr"/>
                      <a:r>
                        <a:rPr lang="en-US" sz="1600">
                          <a:latin typeface="Arial" panose="020B0604020202020204" pitchFamily="34" charset="0"/>
                          <a:cs typeface="Arial" panose="020B0604020202020204" pitchFamily="34" charset="0"/>
                        </a:rPr>
                        <a:t>71 min.</a:t>
                      </a:r>
                    </a:p>
                  </a:txBody>
                  <a:tcPr anchor="ctr"/>
                </a:tc>
                <a:tc>
                  <a:txBody>
                    <a:bodyPr/>
                    <a:lstStyle/>
                    <a:p>
                      <a:pPr algn="ctr"/>
                      <a:r>
                        <a:rPr lang="en-US" sz="1600">
                          <a:latin typeface="Arial" panose="020B0604020202020204" pitchFamily="34" charset="0"/>
                          <a:cs typeface="Arial" panose="020B0604020202020204" pitchFamily="34" charset="0"/>
                        </a:rPr>
                        <a:t>69 min.</a:t>
                      </a:r>
                    </a:p>
                  </a:txBody>
                  <a:tcPr anchor="ctr"/>
                </a:tc>
                <a:tc>
                  <a:txBody>
                    <a:bodyPr/>
                    <a:lstStyle/>
                    <a:p>
                      <a:pPr algn="ctr"/>
                      <a:r>
                        <a:rPr lang="en-US" sz="1600">
                          <a:latin typeface="Arial" panose="020B0604020202020204" pitchFamily="34" charset="0"/>
                          <a:cs typeface="Arial" panose="020B0604020202020204" pitchFamily="34" charset="0"/>
                        </a:rPr>
                        <a:t>65 min.</a:t>
                      </a:r>
                    </a:p>
                  </a:txBody>
                  <a:tcPr anchor="ctr"/>
                </a:tc>
                <a:tc>
                  <a:txBody>
                    <a:bodyPr/>
                    <a:lstStyle/>
                    <a:p>
                      <a:pPr algn="ctr"/>
                      <a:r>
                        <a:rPr lang="en-US" sz="1600" dirty="0">
                          <a:latin typeface="Arial" panose="020B0604020202020204" pitchFamily="34" charset="0"/>
                          <a:cs typeface="Arial" panose="020B0604020202020204" pitchFamily="34" charset="0"/>
                        </a:rPr>
                        <a:t>65 min.</a:t>
                      </a:r>
                    </a:p>
                  </a:txBody>
                  <a:tcPr anchor="ctr"/>
                </a:tc>
                <a:extLst>
                  <a:ext uri="{0D108BD9-81ED-4DB2-BD59-A6C34878D82A}">
                    <a16:rowId xmlns:a16="http://schemas.microsoft.com/office/drawing/2014/main" val="4137095469"/>
                  </a:ext>
                </a:extLst>
              </a:tr>
            </a:tbl>
          </a:graphicData>
        </a:graphic>
      </p:graphicFrame>
      <p:pic>
        <p:nvPicPr>
          <p:cNvPr id="9" name="Picture 8" descr="A picture containing text, black, orange&#10;&#10;Description automatically generated">
            <a:extLst>
              <a:ext uri="{FF2B5EF4-FFF2-40B4-BE49-F238E27FC236}">
                <a16:creationId xmlns:a16="http://schemas.microsoft.com/office/drawing/2014/main" id="{A26CB015-CCF0-B247-A16C-9890A7E85277}"/>
              </a:ext>
            </a:extLst>
          </p:cNvPr>
          <p:cNvPicPr>
            <a:picLocks noChangeAspect="1"/>
          </p:cNvPicPr>
          <p:nvPr/>
        </p:nvPicPr>
        <p:blipFill>
          <a:blip r:embed="rId3"/>
          <a:stretch>
            <a:fillRect/>
          </a:stretch>
        </p:blipFill>
        <p:spPr>
          <a:xfrm>
            <a:off x="7136306" y="354289"/>
            <a:ext cx="1786126" cy="479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21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7541-020E-4B90-9BD7-308B500D87F2}"/>
              </a:ext>
            </a:extLst>
          </p:cNvPr>
          <p:cNvSpPr>
            <a:spLocks noGrp="1"/>
          </p:cNvSpPr>
          <p:nvPr>
            <p:ph type="title"/>
          </p:nvPr>
        </p:nvSpPr>
        <p:spPr/>
        <p:txBody>
          <a:bodyPr/>
          <a:lstStyle/>
          <a:p>
            <a:r>
              <a:rPr lang="en-US" dirty="0">
                <a:highlight>
                  <a:srgbClr val="FFFF00"/>
                </a:highlight>
              </a:rPr>
              <a:t>Med</a:t>
            </a:r>
            <a:r>
              <a:rPr lang="en-US" dirty="0"/>
              <a:t>ian Crossing Times</a:t>
            </a:r>
          </a:p>
        </p:txBody>
      </p:sp>
      <p:graphicFrame>
        <p:nvGraphicFramePr>
          <p:cNvPr id="3" name="Chart 2">
            <a:extLst>
              <a:ext uri="{FF2B5EF4-FFF2-40B4-BE49-F238E27FC236}">
                <a16:creationId xmlns:a16="http://schemas.microsoft.com/office/drawing/2014/main" id="{7E450A23-97EC-4AB0-8555-7E06F3DECD58}"/>
              </a:ext>
            </a:extLst>
          </p:cNvPr>
          <p:cNvGraphicFramePr>
            <a:graphicFrameLocks/>
          </p:cNvGraphicFramePr>
          <p:nvPr>
            <p:extLst>
              <p:ext uri="{D42A27DB-BD31-4B8C-83A1-F6EECF244321}">
                <p14:modId xmlns:p14="http://schemas.microsoft.com/office/powerpoint/2010/main" val="1205907482"/>
              </p:ext>
            </p:extLst>
          </p:nvPr>
        </p:nvGraphicFramePr>
        <p:xfrm>
          <a:off x="158129" y="978568"/>
          <a:ext cx="8817429" cy="38910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A picture containing text, black, orange&#10;&#10;Description automatically generated">
            <a:extLst>
              <a:ext uri="{FF2B5EF4-FFF2-40B4-BE49-F238E27FC236}">
                <a16:creationId xmlns:a16="http://schemas.microsoft.com/office/drawing/2014/main" id="{A26CB015-CCF0-B247-A16C-9890A7E85277}"/>
              </a:ext>
            </a:extLst>
          </p:cNvPr>
          <p:cNvPicPr>
            <a:picLocks noChangeAspect="1"/>
          </p:cNvPicPr>
          <p:nvPr/>
        </p:nvPicPr>
        <p:blipFill>
          <a:blip r:embed="rId4"/>
          <a:stretch>
            <a:fillRect/>
          </a:stretch>
        </p:blipFill>
        <p:spPr>
          <a:xfrm>
            <a:off x="7260476" y="700523"/>
            <a:ext cx="1786126" cy="479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381634"/>
      </p:ext>
    </p:extLst>
  </p:cSld>
  <p:clrMapOvr>
    <a:masterClrMapping/>
  </p:clrMapOvr>
</p:sld>
</file>

<file path=ppt/theme/theme1.xml><?xml version="1.0" encoding="utf-8"?>
<a:theme xmlns:a="http://schemas.openxmlformats.org/drawingml/2006/main" name="Office Theme">
  <a:themeElements>
    <a:clrScheme name="TTI Colors 1">
      <a:dk1>
        <a:srgbClr val="18437D"/>
      </a:dk1>
      <a:lt1>
        <a:srgbClr val="FFFFFE"/>
      </a:lt1>
      <a:dk2>
        <a:srgbClr val="5C0823"/>
      </a:dk2>
      <a:lt2>
        <a:srgbClr val="DCAA37"/>
      </a:lt2>
      <a:accent1>
        <a:srgbClr val="678250"/>
      </a:accent1>
      <a:accent2>
        <a:srgbClr val="DCAA37"/>
      </a:accent2>
      <a:accent3>
        <a:srgbClr val="4B8992"/>
      </a:accent3>
      <a:accent4>
        <a:srgbClr val="808080"/>
      </a:accent4>
      <a:accent5>
        <a:srgbClr val="5E5E5E"/>
      </a:accent5>
      <a:accent6>
        <a:srgbClr val="5C0823"/>
      </a:accent6>
      <a:hlink>
        <a:srgbClr val="7E7F7E"/>
      </a:hlink>
      <a:folHlink>
        <a:srgbClr val="2494D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Z Presentation Las Vegas Draft" id="{3B98B68D-31CE-C24E-9BB8-BAD96F608691}" vid="{AFDC176F-D15C-AB41-9A22-00B1D5FCE7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D0EEA50292C4AA3DEF0DA89983E08" ma:contentTypeVersion="13" ma:contentTypeDescription="Create a new document." ma:contentTypeScope="" ma:versionID="c4cbaf9e37dc99b3950e4f1bf758559a">
  <xsd:schema xmlns:xsd="http://www.w3.org/2001/XMLSchema" xmlns:xs="http://www.w3.org/2001/XMLSchema" xmlns:p="http://schemas.microsoft.com/office/2006/metadata/properties" xmlns:ns3="22ec6537-bb58-453b-b913-e12f2d998fcf" xmlns:ns4="b283fd88-137a-4de6-8786-8ee9599abcbd" targetNamespace="http://schemas.microsoft.com/office/2006/metadata/properties" ma:root="true" ma:fieldsID="4a95a0b45b6a3f23a806552b96513d90" ns3:_="" ns4:_="">
    <xsd:import namespace="22ec6537-bb58-453b-b913-e12f2d998fcf"/>
    <xsd:import namespace="b283fd88-137a-4de6-8786-8ee9599abc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c6537-bb58-453b-b913-e12f2d998f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83fd88-137a-4de6-8786-8ee9599abcb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9888D7-4F0F-4FB1-BEA6-41CFFAE0EFB2}">
  <ds:schemaRefs>
    <ds:schemaRef ds:uri="22ec6537-bb58-453b-b913-e12f2d998fcf"/>
    <ds:schemaRef ds:uri="b283fd88-137a-4de6-8786-8ee9599abc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6DAE09-4F03-411A-8B50-21BFE5E991AD}">
  <ds:schemaRefs>
    <ds:schemaRef ds:uri="http://schemas.microsoft.com/sharepoint/v3/contenttype/forms"/>
  </ds:schemaRefs>
</ds:datastoreItem>
</file>

<file path=customXml/itemProps3.xml><?xml version="1.0" encoding="utf-8"?>
<ds:datastoreItem xmlns:ds="http://schemas.openxmlformats.org/officeDocument/2006/customXml" ds:itemID="{49F20F8E-6836-4301-B86E-26D7E64469B9}">
  <ds:schemaRefs>
    <ds:schemaRef ds:uri="http://www.w3.org/XML/1998/namespace"/>
    <ds:schemaRef ds:uri="http://purl.org/dc/terms/"/>
    <ds:schemaRef ds:uri="b283fd88-137a-4de6-8786-8ee9599abcbd"/>
    <ds:schemaRef ds:uri="http://purl.org/dc/elements/1.1/"/>
    <ds:schemaRef ds:uri="22ec6537-bb58-453b-b913-e12f2d998fcf"/>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247</TotalTime>
  <Words>2201</Words>
  <Application>Microsoft Macintosh PowerPoint</Application>
  <PresentationFormat>On-screen Show (16:9)</PresentationFormat>
  <Paragraphs>510</Paragraphs>
  <Slides>45</Slides>
  <Notes>45</Notes>
  <HiddenSlides>16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-apple-system</vt:lpstr>
      <vt:lpstr>Arial</vt:lpstr>
      <vt:lpstr>Calibri</vt:lpstr>
      <vt:lpstr>Franklin Gothic Book</vt:lpstr>
      <vt:lpstr>Times New Roman</vt:lpstr>
      <vt:lpstr>Wingdings</vt:lpstr>
      <vt:lpstr>Office Theme</vt:lpstr>
      <vt:lpstr>Assessment of Direct Economic Cost of Delay at Texas-Mexico Commercial LPOE</vt:lpstr>
      <vt:lpstr>Background: Motivation</vt:lpstr>
      <vt:lpstr>Objective</vt:lpstr>
      <vt:lpstr>Direct Cost Estimation Tool</vt:lpstr>
      <vt:lpstr>Commercial Vehicle Volumes (No. of trucks)</vt:lpstr>
      <vt:lpstr>Commercial Vehicle Volumes (with loaded truck rates) </vt:lpstr>
      <vt:lpstr>Average Crossing Times</vt:lpstr>
      <vt:lpstr>Crossing Times</vt:lpstr>
      <vt:lpstr>Median Crossing Times</vt:lpstr>
      <vt:lpstr>Commodity Distribution</vt:lpstr>
      <vt:lpstr>Commodity Distribution (just-in-time)</vt:lpstr>
      <vt:lpstr>Commodity Distribution (just-in-time)</vt:lpstr>
      <vt:lpstr>Commodity Distribution (non-just-in-time)</vt:lpstr>
      <vt:lpstr>Commodity Distribution (non-just-in-time)</vt:lpstr>
      <vt:lpstr>Commodity Distribution (perishables)</vt:lpstr>
      <vt:lpstr>Commodity Distribution (perishables)</vt:lpstr>
      <vt:lpstr>Commodity Distribution (non-perishables)</vt:lpstr>
      <vt:lpstr>Commodity Distribution (non-perishables)</vt:lpstr>
      <vt:lpstr>Commodity Distribution (other)</vt:lpstr>
      <vt:lpstr>Commodity Distribution (other)</vt:lpstr>
      <vt:lpstr>Average Cargo Value (just-in-time)</vt:lpstr>
      <vt:lpstr>Average Cargo Value (just-in-time)</vt:lpstr>
      <vt:lpstr>Average Cargo Value (non-just-in-time)</vt:lpstr>
      <vt:lpstr>Average Cargo Value (non-just-in-time)</vt:lpstr>
      <vt:lpstr>Average Cargo Value (perishables)</vt:lpstr>
      <vt:lpstr>Average Cargo Value (perishables)</vt:lpstr>
      <vt:lpstr>Average Cargo Value (non-perishables)</vt:lpstr>
      <vt:lpstr>Average Cargo Value (non-perishables)</vt:lpstr>
      <vt:lpstr>Average Cargo Value (other)</vt:lpstr>
      <vt:lpstr>Average Cargo Value (other)</vt:lpstr>
      <vt:lpstr>Costs (2019) </vt:lpstr>
      <vt:lpstr>DCET Process</vt:lpstr>
      <vt:lpstr>DCET Outputs (Standard)</vt:lpstr>
      <vt:lpstr>DCET Outputs (FAST)</vt:lpstr>
      <vt:lpstr>DCET Outputs (Total)</vt:lpstr>
      <vt:lpstr>DCET Outputs (Shipper Costs-Total)</vt:lpstr>
      <vt:lpstr>DCET Outputs (Shipper Costs-Average Cost per Truck)</vt:lpstr>
      <vt:lpstr>DCET Outputs (Carrier Costs-Total)</vt:lpstr>
      <vt:lpstr>DCET Outputs (Carrier Costs-Average Cost per Truck)</vt:lpstr>
      <vt:lpstr>DCET Outputs (Unit Average Delay Cost)   10 minutes of delay for 100 trucks</vt:lpstr>
      <vt:lpstr>DCET Outputs (Unit Average Delay Cost)   1 minutes of delay for 1 truck</vt:lpstr>
      <vt:lpstr>THANK YOU</vt:lpstr>
      <vt:lpstr>Commercial Vehicle Volumes </vt:lpstr>
      <vt:lpstr>Just-in-time details-total weight (kg)</vt:lpstr>
      <vt:lpstr>Just-in-time details-unit price ($/kg)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Vicky</dc:creator>
  <cp:lastModifiedBy>Aldrete, Rafael</cp:lastModifiedBy>
  <cp:revision>3</cp:revision>
  <dcterms:created xsi:type="dcterms:W3CDTF">2017-11-13T17:06:57Z</dcterms:created>
  <dcterms:modified xsi:type="dcterms:W3CDTF">2023-03-29T00:08:00Z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0x0101000DAD0EEA50292C4AA3DEF0DA89983E08</vt:lpwstr>
  </property>
</Properties>
</file>